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5" r:id="rId5"/>
    <p:sldId id="261" r:id="rId6"/>
    <p:sldId id="262" r:id="rId7"/>
    <p:sldId id="263" r:id="rId8"/>
    <p:sldId id="264" r:id="rId9"/>
    <p:sldId id="265" r:id="rId10"/>
    <p:sldId id="266" r:id="rId11"/>
    <p:sldId id="270" r:id="rId12"/>
    <p:sldId id="296" r:id="rId13"/>
    <p:sldId id="268" r:id="rId14"/>
    <p:sldId id="269" r:id="rId15"/>
    <p:sldId id="267" r:id="rId16"/>
    <p:sldId id="271" r:id="rId17"/>
    <p:sldId id="274" r:id="rId18"/>
    <p:sldId id="275" r:id="rId19"/>
    <p:sldId id="276" r:id="rId20"/>
    <p:sldId id="277" r:id="rId21"/>
    <p:sldId id="287" r:id="rId22"/>
    <p:sldId id="288" r:id="rId23"/>
    <p:sldId id="289" r:id="rId24"/>
    <p:sldId id="290" r:id="rId25"/>
    <p:sldId id="291" r:id="rId26"/>
    <p:sldId id="292" r:id="rId27"/>
    <p:sldId id="293" r:id="rId28"/>
    <p:sldId id="29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gixman LLC" initials="LL" lastIdx="1" clrIdx="0">
    <p:extLst>
      <p:ext uri="{19B8F6BF-5375-455C-9EA6-DF929625EA0E}">
        <p15:presenceInfo xmlns:p15="http://schemas.microsoft.com/office/powerpoint/2012/main" userId="d03ebc4971bdc7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CDF4"/>
    <a:srgbClr val="AD3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5D75-8D65-4C0D-8BD5-6E99E59B7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4BC52F-AC63-41CF-BC77-0E4E8036C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842C980-2624-4293-BEB3-AFF74F4D7038}"/>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5" name="Footer Placeholder 4">
            <a:extLst>
              <a:ext uri="{FF2B5EF4-FFF2-40B4-BE49-F238E27FC236}">
                <a16:creationId xmlns:a16="http://schemas.microsoft.com/office/drawing/2014/main" id="{292B2055-F1D9-46E5-AC7B-03BC6FA845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DAD4D0-912E-4038-B19C-4B423CDA41FF}"/>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112813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3710-3F2E-435F-9A32-B73E7A2978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D038DB2-4CA7-4208-8C41-1C42916FCA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3A391C-EA60-4B03-A9E3-FF35F1F0F1C3}"/>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5" name="Footer Placeholder 4">
            <a:extLst>
              <a:ext uri="{FF2B5EF4-FFF2-40B4-BE49-F238E27FC236}">
                <a16:creationId xmlns:a16="http://schemas.microsoft.com/office/drawing/2014/main" id="{461E2708-5A20-4FD7-BFAE-60D652EB55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A1CB09-1ADB-4C71-A61F-0152CC835270}"/>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96258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E041B-4820-4180-A9A5-5BF1AED8BD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BE37B3-B597-4A10-8272-42685436B7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7B5882-085F-4C4E-AD4B-FC3AF94BF8C4}"/>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5" name="Footer Placeholder 4">
            <a:extLst>
              <a:ext uri="{FF2B5EF4-FFF2-40B4-BE49-F238E27FC236}">
                <a16:creationId xmlns:a16="http://schemas.microsoft.com/office/drawing/2014/main" id="{AD8ECBBC-FC01-462A-8694-5B77CE99AC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F61322-B75F-4B28-B5E1-1292B2F16EFF}"/>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55706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B9C1-FBF7-4E25-BF79-F863867DF3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D76BCE6-484D-4235-9BDC-B360B298E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D23664-69F6-45D2-822A-CD242A9C5320}"/>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5" name="Footer Placeholder 4">
            <a:extLst>
              <a:ext uri="{FF2B5EF4-FFF2-40B4-BE49-F238E27FC236}">
                <a16:creationId xmlns:a16="http://schemas.microsoft.com/office/drawing/2014/main" id="{E36B0158-ED4A-431C-9D5A-FC9BAFDD82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50BB87-157A-4AA6-A098-765D87A325BC}"/>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265981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8376-71EB-4D92-AE02-D813A1A72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731DC9-910E-4CBB-967C-0858A6D765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5F3F5-3A84-49AC-AC8C-806ED234013F}"/>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5" name="Footer Placeholder 4">
            <a:extLst>
              <a:ext uri="{FF2B5EF4-FFF2-40B4-BE49-F238E27FC236}">
                <a16:creationId xmlns:a16="http://schemas.microsoft.com/office/drawing/2014/main" id="{299188C0-564F-46B1-A910-7C6D654815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BCED2C-3017-430D-9423-728A03F2AD12}"/>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176191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07AE-D515-4A0C-BC3F-82D3C8E060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7B35F6-21BC-495F-9CCD-C1C67BFEE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CAE907A-8831-4D9E-A332-A06B74FA9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3F5EAB7-07A3-4DF3-90A7-91852DB1B8C7}"/>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6" name="Footer Placeholder 5">
            <a:extLst>
              <a:ext uri="{FF2B5EF4-FFF2-40B4-BE49-F238E27FC236}">
                <a16:creationId xmlns:a16="http://schemas.microsoft.com/office/drawing/2014/main" id="{783F42D5-E384-4650-B61C-B4124522132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4B84E7-FEC1-4237-B169-5F2376D8B878}"/>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216985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F7A6-D200-4D6D-B3F8-6CD9364528E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3426DE-99FD-46F1-B819-8FA2C2D5A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578F3C-A064-4523-8DDA-EF964BEBD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2C1AEE3-7696-4A15-B909-78F8777E6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338251-A9FD-44A7-B295-7F5310A1B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083B52B-84D9-4161-8775-02E5741981F1}"/>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8" name="Footer Placeholder 7">
            <a:extLst>
              <a:ext uri="{FF2B5EF4-FFF2-40B4-BE49-F238E27FC236}">
                <a16:creationId xmlns:a16="http://schemas.microsoft.com/office/drawing/2014/main" id="{79B01F82-3601-440C-9C9E-C9F1DB6C460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3AE8ED-C37A-444C-9B6E-1A6ECB06B234}"/>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31242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6B88-DF9B-412A-A32A-D4BE5E223A2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9E4CF60-2E60-4DE5-A1C3-D64E756CCFE4}"/>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4" name="Footer Placeholder 3">
            <a:extLst>
              <a:ext uri="{FF2B5EF4-FFF2-40B4-BE49-F238E27FC236}">
                <a16:creationId xmlns:a16="http://schemas.microsoft.com/office/drawing/2014/main" id="{1C8F4680-D128-4752-862E-61A19977A7F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09346CE-01B8-4D6F-8108-DB1078552F11}"/>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34342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760D4-7EB4-4F8F-8158-5A43D662865E}"/>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3" name="Footer Placeholder 2">
            <a:extLst>
              <a:ext uri="{FF2B5EF4-FFF2-40B4-BE49-F238E27FC236}">
                <a16:creationId xmlns:a16="http://schemas.microsoft.com/office/drawing/2014/main" id="{17EDE3DB-E237-419E-80E9-D85F49FBAEB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1B6932B-B0DA-471C-99B6-832BFA6B1050}"/>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238751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5F4D-7D2C-4475-A5ED-44255CE90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502B77C-2CDB-4F39-B20B-71B407AEA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8758BBE-26AE-4FF1-A110-33229F622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372C2-6E65-40C8-A547-DCC63EAA6F14}"/>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6" name="Footer Placeholder 5">
            <a:extLst>
              <a:ext uri="{FF2B5EF4-FFF2-40B4-BE49-F238E27FC236}">
                <a16:creationId xmlns:a16="http://schemas.microsoft.com/office/drawing/2014/main" id="{B17F68A1-87ED-430A-8F5F-62D321EC8E5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01E3A1-8480-47F5-BFB8-551564DD3B06}"/>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223415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1CD9-D6CE-401A-98B1-20D778297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E3CD1DF-69B4-4B21-94F5-CD84E11FD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153C60B-184F-478F-9617-A81984374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CD7FE-4495-4A31-ACDF-2FD5306AA5D7}"/>
              </a:ext>
            </a:extLst>
          </p:cNvPr>
          <p:cNvSpPr>
            <a:spLocks noGrp="1"/>
          </p:cNvSpPr>
          <p:nvPr>
            <p:ph type="dt" sz="half" idx="10"/>
          </p:nvPr>
        </p:nvSpPr>
        <p:spPr/>
        <p:txBody>
          <a:bodyPr/>
          <a:lstStyle/>
          <a:p>
            <a:fld id="{2E476623-E64F-4AF2-829F-D595F09D2000}" type="datetimeFigureOut">
              <a:rPr lang="en-IN" smtClean="0"/>
              <a:t>09-12-2020</a:t>
            </a:fld>
            <a:endParaRPr lang="en-IN"/>
          </a:p>
        </p:txBody>
      </p:sp>
      <p:sp>
        <p:nvSpPr>
          <p:cNvPr id="6" name="Footer Placeholder 5">
            <a:extLst>
              <a:ext uri="{FF2B5EF4-FFF2-40B4-BE49-F238E27FC236}">
                <a16:creationId xmlns:a16="http://schemas.microsoft.com/office/drawing/2014/main" id="{3DAB62C6-44BA-474F-A072-785FB69F5F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2C2474-9286-4D5B-BCFA-8F001BD89181}"/>
              </a:ext>
            </a:extLst>
          </p:cNvPr>
          <p:cNvSpPr>
            <a:spLocks noGrp="1"/>
          </p:cNvSpPr>
          <p:nvPr>
            <p:ph type="sldNum" sz="quarter" idx="12"/>
          </p:nvPr>
        </p:nvSpPr>
        <p:spPr/>
        <p:txBody>
          <a:bodyPr/>
          <a:lstStyle/>
          <a:p>
            <a:fld id="{E20494BD-4ACD-4E99-B0FB-F5E67AE753A6}" type="slidenum">
              <a:rPr lang="en-IN" smtClean="0"/>
              <a:t>‹#›</a:t>
            </a:fld>
            <a:endParaRPr lang="en-IN"/>
          </a:p>
        </p:txBody>
      </p:sp>
    </p:spTree>
    <p:extLst>
      <p:ext uri="{BB962C8B-B14F-4D97-AF65-F5344CB8AC3E}">
        <p14:creationId xmlns:p14="http://schemas.microsoft.com/office/powerpoint/2010/main" val="423155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445DA-C1DC-4243-AF07-B51DACBAC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F91FD9A-9D82-4B73-8416-EEF55C51D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4EE0FF-16F3-4BD9-BD5B-2AD56F804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76623-E64F-4AF2-829F-D595F09D2000}" type="datetimeFigureOut">
              <a:rPr lang="en-IN" smtClean="0"/>
              <a:t>09-12-2020</a:t>
            </a:fld>
            <a:endParaRPr lang="en-IN"/>
          </a:p>
        </p:txBody>
      </p:sp>
      <p:sp>
        <p:nvSpPr>
          <p:cNvPr id="5" name="Footer Placeholder 4">
            <a:extLst>
              <a:ext uri="{FF2B5EF4-FFF2-40B4-BE49-F238E27FC236}">
                <a16:creationId xmlns:a16="http://schemas.microsoft.com/office/drawing/2014/main" id="{C9719C73-7220-4F25-AB14-E74586F4D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7260791-D020-47DC-828A-A28062483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494BD-4ACD-4E99-B0FB-F5E67AE753A6}" type="slidenum">
              <a:rPr lang="en-IN" smtClean="0"/>
              <a:t>‹#›</a:t>
            </a:fld>
            <a:endParaRPr lang="en-IN"/>
          </a:p>
        </p:txBody>
      </p:sp>
    </p:spTree>
    <p:extLst>
      <p:ext uri="{BB962C8B-B14F-4D97-AF65-F5344CB8AC3E}">
        <p14:creationId xmlns:p14="http://schemas.microsoft.com/office/powerpoint/2010/main" val="371082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slide" Target="slide2.xml"/><Relationship Id="rId21" Type="http://schemas.openxmlformats.org/officeDocument/2006/relationships/image" Target="../media/image14.png"/><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image" Target="../media/image8.jp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6.xml"/><Relationship Id="rId24"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1.xml"/><Relationship Id="rId23" Type="http://schemas.openxmlformats.org/officeDocument/2006/relationships/image" Target="../media/image16.png"/><Relationship Id="rId10" Type="http://schemas.openxmlformats.org/officeDocument/2006/relationships/slide" Target="slide7.xml"/><Relationship Id="rId19" Type="http://schemas.openxmlformats.org/officeDocument/2006/relationships/image" Target="../media/image12.png"/><Relationship Id="rId4" Type="http://schemas.openxmlformats.org/officeDocument/2006/relationships/slide" Target="slide5.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image" Target="../media/image15.png"/><Relationship Id="rId27"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55912B05-91D6-460D-88AE-4C03D858AC6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C5588B20-9D3C-488C-A665-EBCDA064AD02}"/>
              </a:ext>
            </a:extLst>
          </p:cNvPr>
          <p:cNvSpPr/>
          <p:nvPr/>
        </p:nvSpPr>
        <p:spPr>
          <a:xfrm>
            <a:off x="466725" y="2100098"/>
            <a:ext cx="2265680" cy="5629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CAB447CD-F6FD-4ED3-8C92-5F4006629B03}"/>
              </a:ext>
            </a:extLst>
          </p:cNvPr>
          <p:cNvSpPr txBox="1"/>
          <p:nvPr/>
        </p:nvSpPr>
        <p:spPr>
          <a:xfrm>
            <a:off x="426085" y="2141219"/>
            <a:ext cx="2346960" cy="461665"/>
          </a:xfrm>
          <a:prstGeom prst="rect">
            <a:avLst/>
          </a:prstGeom>
          <a:noFill/>
        </p:spPr>
        <p:txBody>
          <a:bodyPr wrap="square" rtlCol="0">
            <a:spAutoFit/>
          </a:bodyPr>
          <a:lstStyle/>
          <a:p>
            <a:pPr algn="ctr">
              <a:spcAft>
                <a:spcPts val="600"/>
              </a:spcAft>
            </a:pPr>
            <a:r>
              <a:rPr lang="en-IN" sz="2400" b="1" dirty="0">
                <a:solidFill>
                  <a:schemeClr val="bg1"/>
                </a:solidFill>
                <a:hlinkClick r:id="rId3" action="ppaction://hlinksldjump">
                  <a:extLst>
                    <a:ext uri="{A12FA001-AC4F-418D-AE19-62706E023703}">
                      <ahyp:hlinkClr xmlns:ahyp="http://schemas.microsoft.com/office/drawing/2018/hyperlinkcolor" val="tx"/>
                    </a:ext>
                  </a:extLst>
                </a:hlinkClick>
              </a:rPr>
              <a:t>OUR COMPANY</a:t>
            </a:r>
            <a:endParaRPr lang="en-IN" sz="2400" b="1" dirty="0">
              <a:solidFill>
                <a:schemeClr val="bg1"/>
              </a:solidFill>
            </a:endParaRPr>
          </a:p>
        </p:txBody>
      </p:sp>
      <p:sp>
        <p:nvSpPr>
          <p:cNvPr id="5" name="Rectangle: Rounded Corners 4">
            <a:extLst>
              <a:ext uri="{FF2B5EF4-FFF2-40B4-BE49-F238E27FC236}">
                <a16:creationId xmlns:a16="http://schemas.microsoft.com/office/drawing/2014/main" id="{A0535CFC-5AEC-403E-A08E-712A5992813B}"/>
              </a:ext>
            </a:extLst>
          </p:cNvPr>
          <p:cNvSpPr/>
          <p:nvPr/>
        </p:nvSpPr>
        <p:spPr>
          <a:xfrm>
            <a:off x="459105" y="5001018"/>
            <a:ext cx="2265680" cy="5629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D00D14F9-416C-4683-9348-7680AC4977CD}"/>
              </a:ext>
            </a:extLst>
          </p:cNvPr>
          <p:cNvSpPr/>
          <p:nvPr/>
        </p:nvSpPr>
        <p:spPr>
          <a:xfrm>
            <a:off x="466725" y="3476625"/>
            <a:ext cx="2265680" cy="5629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D39C273C-2FFE-48F0-86AD-7EE8D0BDEA78}"/>
              </a:ext>
            </a:extLst>
          </p:cNvPr>
          <p:cNvSpPr txBox="1"/>
          <p:nvPr/>
        </p:nvSpPr>
        <p:spPr>
          <a:xfrm>
            <a:off x="280670" y="3523786"/>
            <a:ext cx="2346960" cy="461665"/>
          </a:xfrm>
          <a:prstGeom prst="rect">
            <a:avLst/>
          </a:prstGeom>
          <a:noFill/>
        </p:spPr>
        <p:txBody>
          <a:bodyPr wrap="square" rtlCol="0">
            <a:spAutoFit/>
          </a:bodyPr>
          <a:lstStyle/>
          <a:p>
            <a:pPr algn="ctr">
              <a:spcAft>
                <a:spcPts val="600"/>
              </a:spcAft>
            </a:pPr>
            <a:r>
              <a:rPr lang="en-IN" sz="2400" b="1" dirty="0">
                <a:solidFill>
                  <a:schemeClr val="bg1"/>
                </a:solidFill>
                <a:hlinkClick r:id="rId4" action="ppaction://hlinksldjump">
                  <a:extLst>
                    <a:ext uri="{A12FA001-AC4F-418D-AE19-62706E023703}">
                      <ahyp:hlinkClr xmlns:ahyp="http://schemas.microsoft.com/office/drawing/2018/hyperlinkcolor" val="tx"/>
                    </a:ext>
                  </a:extLst>
                </a:hlinkClick>
              </a:rPr>
              <a:t>OUR REACH</a:t>
            </a:r>
            <a:endParaRPr lang="en-IN" sz="2400" b="1" dirty="0">
              <a:solidFill>
                <a:schemeClr val="bg1"/>
              </a:solidFill>
            </a:endParaRPr>
          </a:p>
        </p:txBody>
      </p:sp>
      <p:sp>
        <p:nvSpPr>
          <p:cNvPr id="14" name="TextBox 13">
            <a:extLst>
              <a:ext uri="{FF2B5EF4-FFF2-40B4-BE49-F238E27FC236}">
                <a16:creationId xmlns:a16="http://schemas.microsoft.com/office/drawing/2014/main" id="{9F332D66-7E3F-4743-AA57-B66446B9BF9E}"/>
              </a:ext>
            </a:extLst>
          </p:cNvPr>
          <p:cNvSpPr txBox="1"/>
          <p:nvPr/>
        </p:nvSpPr>
        <p:spPr>
          <a:xfrm>
            <a:off x="377825" y="5051664"/>
            <a:ext cx="2346960" cy="461665"/>
          </a:xfrm>
          <a:prstGeom prst="rect">
            <a:avLst/>
          </a:prstGeom>
          <a:noFill/>
        </p:spPr>
        <p:txBody>
          <a:bodyPr wrap="square" rtlCol="0">
            <a:spAutoFit/>
          </a:bodyPr>
          <a:lstStyle/>
          <a:p>
            <a:pPr algn="ctr">
              <a:spcAft>
                <a:spcPts val="600"/>
              </a:spcAft>
            </a:pPr>
            <a:r>
              <a:rPr lang="en-IN" sz="2400" b="1" dirty="0">
                <a:solidFill>
                  <a:schemeClr val="bg1"/>
                </a:solidFill>
                <a:hlinkClick r:id="rId5" action="ppaction://hlinksldjump">
                  <a:extLst>
                    <a:ext uri="{A12FA001-AC4F-418D-AE19-62706E023703}">
                      <ahyp:hlinkClr xmlns:ahyp="http://schemas.microsoft.com/office/drawing/2018/hyperlinkcolor" val="tx"/>
                    </a:ext>
                  </a:extLst>
                </a:hlinkClick>
              </a:rPr>
              <a:t>CONTACT US</a:t>
            </a:r>
            <a:endParaRPr lang="en-IN" sz="2400" b="1" dirty="0">
              <a:solidFill>
                <a:schemeClr val="bg1"/>
              </a:solidFill>
            </a:endParaRPr>
          </a:p>
        </p:txBody>
      </p:sp>
    </p:spTree>
    <p:extLst>
      <p:ext uri="{BB962C8B-B14F-4D97-AF65-F5344CB8AC3E}">
        <p14:creationId xmlns:p14="http://schemas.microsoft.com/office/powerpoint/2010/main" val="322855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BFDFB648-1F5B-4DCF-9709-03EA7D619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2" name="TextBox 1">
            <a:extLst>
              <a:ext uri="{FF2B5EF4-FFF2-40B4-BE49-F238E27FC236}">
                <a16:creationId xmlns:a16="http://schemas.microsoft.com/office/drawing/2014/main" id="{4272615C-0FDF-44A5-A9F7-2B17E3081967}"/>
              </a:ext>
            </a:extLst>
          </p:cNvPr>
          <p:cNvSpPr txBox="1"/>
          <p:nvPr/>
        </p:nvSpPr>
        <p:spPr>
          <a:xfrm>
            <a:off x="4343400" y="103569"/>
            <a:ext cx="7772400" cy="1077218"/>
          </a:xfrm>
          <a:prstGeom prst="rect">
            <a:avLst/>
          </a:prstGeom>
          <a:noFill/>
        </p:spPr>
        <p:txBody>
          <a:bodyPr wrap="square">
            <a:spAutoFit/>
          </a:bodyPr>
          <a:lstStyle/>
          <a:p>
            <a:pPr algn="ctr"/>
            <a:r>
              <a:rPr lang="en-IN" sz="3200" dirty="0"/>
              <a:t>CONTAINER FREIGHT </a:t>
            </a:r>
          </a:p>
          <a:p>
            <a:pPr algn="ctr"/>
            <a:r>
              <a:rPr lang="en-IN" sz="3200" dirty="0"/>
              <a:t>STATION</a:t>
            </a:r>
          </a:p>
        </p:txBody>
      </p:sp>
      <p:sp>
        <p:nvSpPr>
          <p:cNvPr id="6" name="TextBox 5">
            <a:extLst>
              <a:ext uri="{FF2B5EF4-FFF2-40B4-BE49-F238E27FC236}">
                <a16:creationId xmlns:a16="http://schemas.microsoft.com/office/drawing/2014/main" id="{14C4DB54-F147-45D1-B281-39B799154678}"/>
              </a:ext>
            </a:extLst>
          </p:cNvPr>
          <p:cNvSpPr txBox="1"/>
          <p:nvPr/>
        </p:nvSpPr>
        <p:spPr>
          <a:xfrm>
            <a:off x="4422913" y="1217500"/>
            <a:ext cx="7692887" cy="2677656"/>
          </a:xfrm>
          <a:prstGeom prst="rect">
            <a:avLst/>
          </a:prstGeom>
          <a:noFill/>
        </p:spPr>
        <p:txBody>
          <a:bodyPr wrap="square">
            <a:spAutoFit/>
          </a:bodyPr>
          <a:lstStyle/>
          <a:p>
            <a:pPr algn="ctr"/>
            <a:r>
              <a:rPr lang="en-IN" sz="1400" dirty="0"/>
              <a:t>The CSS Group’s Container Freight Station has become a landmark success, located in Jebel Ali, Bahrain and Oman.</a:t>
            </a:r>
          </a:p>
          <a:p>
            <a:pPr algn="ctr"/>
            <a:endParaRPr lang="en-IN" sz="1400" dirty="0"/>
          </a:p>
          <a:p>
            <a:r>
              <a:rPr lang="en-IN" sz="1400" b="1" dirty="0"/>
              <a:t>Services</a:t>
            </a:r>
          </a:p>
          <a:p>
            <a:r>
              <a:rPr lang="en-IN" sz="1400" dirty="0"/>
              <a:t>State-of-the-art, fully-racked insured warehouse facility</a:t>
            </a:r>
          </a:p>
          <a:p>
            <a:r>
              <a:rPr lang="en-IN" sz="1400" dirty="0"/>
              <a:t>Custom built dock </a:t>
            </a:r>
            <a:r>
              <a:rPr lang="en-IN" sz="1400" dirty="0" err="1"/>
              <a:t>levelers</a:t>
            </a:r>
            <a:r>
              <a:rPr lang="en-IN" sz="1400" dirty="0"/>
              <a:t> to facilitate easy access for trailers, for safe and efficient loading/unloading of cargo</a:t>
            </a:r>
          </a:p>
          <a:p>
            <a:r>
              <a:rPr lang="en-IN" sz="1400" dirty="0"/>
              <a:t>‘Health Safety Environment’ (HSE), with the latest fire protection systems</a:t>
            </a:r>
          </a:p>
          <a:p>
            <a:r>
              <a:rPr lang="en-IN" sz="1400" dirty="0"/>
              <a:t>Modern administrative set up</a:t>
            </a:r>
          </a:p>
          <a:p>
            <a:r>
              <a:rPr lang="en-IN" sz="1400" dirty="0"/>
              <a:t>Managed and operated by the CSS staff and equipment</a:t>
            </a:r>
          </a:p>
          <a:p>
            <a:r>
              <a:rPr lang="en-IN" sz="1400" dirty="0"/>
              <a:t>All operations are monitored by CCTV</a:t>
            </a:r>
          </a:p>
          <a:p>
            <a:r>
              <a:rPr lang="en-IN" sz="1400" dirty="0"/>
              <a:t> </a:t>
            </a:r>
          </a:p>
        </p:txBody>
      </p:sp>
      <p:sp>
        <p:nvSpPr>
          <p:cNvPr id="10" name="TextBox 9">
            <a:extLst>
              <a:ext uri="{FF2B5EF4-FFF2-40B4-BE49-F238E27FC236}">
                <a16:creationId xmlns:a16="http://schemas.microsoft.com/office/drawing/2014/main" id="{DE244EE2-9C86-448A-8EDD-C10C0D36DBF9}"/>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7" name="Picture 6" descr="Icon&#10;&#10;Description automatically generated">
            <a:extLst>
              <a:ext uri="{FF2B5EF4-FFF2-40B4-BE49-F238E27FC236}">
                <a16:creationId xmlns:a16="http://schemas.microsoft.com/office/drawing/2014/main" id="{0AF769E0-9CE9-4D2F-AC7A-615C73273AF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278" y="1159908"/>
            <a:ext cx="4485778" cy="4542026"/>
          </a:xfrm>
          <a:prstGeom prst="rect">
            <a:avLst/>
          </a:prstGeom>
        </p:spPr>
      </p:pic>
    </p:spTree>
    <p:extLst>
      <p:ext uri="{BB962C8B-B14F-4D97-AF65-F5344CB8AC3E}">
        <p14:creationId xmlns:p14="http://schemas.microsoft.com/office/powerpoint/2010/main" val="46875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A2E91DE1-7ADB-48F4-9963-C94CB7B70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8" name="TextBox 7">
            <a:extLst>
              <a:ext uri="{FF2B5EF4-FFF2-40B4-BE49-F238E27FC236}">
                <a16:creationId xmlns:a16="http://schemas.microsoft.com/office/drawing/2014/main" id="{6F81992C-BD6E-4182-9E87-0985F569C933}"/>
              </a:ext>
            </a:extLst>
          </p:cNvPr>
          <p:cNvSpPr txBox="1"/>
          <p:nvPr/>
        </p:nvSpPr>
        <p:spPr>
          <a:xfrm>
            <a:off x="2971812" y="97968"/>
            <a:ext cx="7772400" cy="1077218"/>
          </a:xfrm>
          <a:prstGeom prst="rect">
            <a:avLst/>
          </a:prstGeom>
          <a:noFill/>
        </p:spPr>
        <p:txBody>
          <a:bodyPr wrap="square">
            <a:spAutoFit/>
          </a:bodyPr>
          <a:lstStyle/>
          <a:p>
            <a:pPr algn="ctr"/>
            <a:r>
              <a:rPr lang="en-IN" sz="3200" dirty="0"/>
              <a:t>PROJECT, OIL</a:t>
            </a:r>
          </a:p>
          <a:p>
            <a:pPr algn="ctr"/>
            <a:r>
              <a:rPr lang="en-IN" sz="3200" dirty="0"/>
              <a:t>&amp; ENERGY</a:t>
            </a:r>
          </a:p>
        </p:txBody>
      </p:sp>
      <p:sp>
        <p:nvSpPr>
          <p:cNvPr id="10" name="TextBox 9">
            <a:extLst>
              <a:ext uri="{FF2B5EF4-FFF2-40B4-BE49-F238E27FC236}">
                <a16:creationId xmlns:a16="http://schemas.microsoft.com/office/drawing/2014/main" id="{0A589F6C-B7D9-4969-971C-79D060662ED3}"/>
              </a:ext>
            </a:extLst>
          </p:cNvPr>
          <p:cNvSpPr txBox="1"/>
          <p:nvPr/>
        </p:nvSpPr>
        <p:spPr>
          <a:xfrm>
            <a:off x="309263" y="1521908"/>
            <a:ext cx="8029575" cy="3970318"/>
          </a:xfrm>
          <a:prstGeom prst="rect">
            <a:avLst/>
          </a:prstGeom>
          <a:noFill/>
        </p:spPr>
        <p:txBody>
          <a:bodyPr wrap="square">
            <a:spAutoFit/>
          </a:bodyPr>
          <a:lstStyle/>
          <a:p>
            <a:pPr algn="ctr"/>
            <a:r>
              <a:rPr lang="en-IN" sz="1400" dirty="0"/>
              <a:t>Projects, Oil and Energy division is a proven success in the Middle East. Providing end to end solutions in project management, the company is seen as an expert in the global energy business.</a:t>
            </a:r>
          </a:p>
          <a:p>
            <a:pPr algn="ctr"/>
            <a:endParaRPr lang="en-IN" sz="1400" b="1" dirty="0"/>
          </a:p>
          <a:p>
            <a:pPr algn="ctr"/>
            <a:r>
              <a:rPr lang="en-IN" sz="1400" dirty="0"/>
              <a:t>We carefully study the geographical and product mix of our clients to prove the best solution while optimizing their business, </a:t>
            </a:r>
            <a:r>
              <a:rPr lang="en-IN" sz="1400" b="1" dirty="0"/>
              <a:t>saving them time and money</a:t>
            </a:r>
            <a:r>
              <a:rPr lang="en-IN" sz="1400" dirty="0"/>
              <a:t>. Our customer know they can count on us for flexible scheduling, and efficient management.</a:t>
            </a:r>
          </a:p>
          <a:p>
            <a:pPr algn="ctr"/>
            <a:endParaRPr lang="en-IN" sz="1400" b="1" dirty="0"/>
          </a:p>
          <a:p>
            <a:r>
              <a:rPr lang="en-IN" sz="1400" b="1" dirty="0"/>
              <a:t>Services</a:t>
            </a:r>
          </a:p>
          <a:p>
            <a:r>
              <a:rPr lang="en-IN" sz="1400" dirty="0"/>
              <a:t>Managing Every aspect of logistics during the project’s contracted period</a:t>
            </a:r>
          </a:p>
          <a:p>
            <a:r>
              <a:rPr lang="en-IN" sz="1400" dirty="0"/>
              <a:t>Management defined strictly by the complexity of cargo</a:t>
            </a:r>
          </a:p>
          <a:p>
            <a:r>
              <a:rPr lang="en-IN" sz="1400" dirty="0"/>
              <a:t>Monitoring purchase orders globally, with updates</a:t>
            </a:r>
          </a:p>
          <a:p>
            <a:r>
              <a:rPr lang="en-IN" sz="1400" dirty="0"/>
              <a:t>Dedicated hands-on projects/contract coordination</a:t>
            </a:r>
          </a:p>
          <a:p>
            <a:r>
              <a:rPr lang="en-IN" sz="1400" dirty="0"/>
              <a:t>Expert on-site supervision at origin/destination or any other transit point, if required</a:t>
            </a:r>
          </a:p>
          <a:p>
            <a:r>
              <a:rPr lang="en-IN" sz="1400" dirty="0"/>
              <a:t>Planning for heavy lifts &amp; over dimensional loads via special trucks, barges, oceans vessels and aircrafts</a:t>
            </a:r>
          </a:p>
          <a:p>
            <a:r>
              <a:rPr lang="en-IN" sz="1400" dirty="0"/>
              <a:t>Optimal combination of liner services and part/full charter</a:t>
            </a:r>
          </a:p>
          <a:p>
            <a:r>
              <a:rPr lang="en-IN" sz="1400" dirty="0"/>
              <a:t>Detailed and accurate documentation with updated status reports</a:t>
            </a:r>
          </a:p>
          <a:p>
            <a:r>
              <a:rPr lang="en-IN" sz="1400" dirty="0"/>
              <a:t>Advice on optimal cargo specifications to minimize cost and maximize safe handling</a:t>
            </a:r>
          </a:p>
          <a:p>
            <a:endParaRPr lang="en-IN" sz="1400" dirty="0"/>
          </a:p>
        </p:txBody>
      </p:sp>
      <p:sp>
        <p:nvSpPr>
          <p:cNvPr id="14" name="TextBox 13">
            <a:extLst>
              <a:ext uri="{FF2B5EF4-FFF2-40B4-BE49-F238E27FC236}">
                <a16:creationId xmlns:a16="http://schemas.microsoft.com/office/drawing/2014/main" id="{7860371D-0167-4941-97E3-8B8F69B182D2}"/>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5" name="Picture 4" descr="Icon&#10;&#10;Description automatically generated">
            <a:extLst>
              <a:ext uri="{FF2B5EF4-FFF2-40B4-BE49-F238E27FC236}">
                <a16:creationId xmlns:a16="http://schemas.microsoft.com/office/drawing/2014/main" id="{F91E7C1A-4C62-42F6-8792-D917F56E04E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81601" y="1180786"/>
            <a:ext cx="4833650" cy="4652563"/>
          </a:xfrm>
          <a:prstGeom prst="rect">
            <a:avLst/>
          </a:prstGeom>
        </p:spPr>
      </p:pic>
    </p:spTree>
    <p:extLst>
      <p:ext uri="{BB962C8B-B14F-4D97-AF65-F5344CB8AC3E}">
        <p14:creationId xmlns:p14="http://schemas.microsoft.com/office/powerpoint/2010/main" val="85466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A2E91DE1-7ADB-48F4-9963-C94CB7B70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8" name="TextBox 7">
            <a:extLst>
              <a:ext uri="{FF2B5EF4-FFF2-40B4-BE49-F238E27FC236}">
                <a16:creationId xmlns:a16="http://schemas.microsoft.com/office/drawing/2014/main" id="{6F81992C-BD6E-4182-9E87-0985F569C933}"/>
              </a:ext>
            </a:extLst>
          </p:cNvPr>
          <p:cNvSpPr txBox="1"/>
          <p:nvPr/>
        </p:nvSpPr>
        <p:spPr>
          <a:xfrm>
            <a:off x="2971812" y="97968"/>
            <a:ext cx="7772400" cy="1077218"/>
          </a:xfrm>
          <a:prstGeom prst="rect">
            <a:avLst/>
          </a:prstGeom>
          <a:noFill/>
        </p:spPr>
        <p:txBody>
          <a:bodyPr wrap="square">
            <a:spAutoFit/>
          </a:bodyPr>
          <a:lstStyle/>
          <a:p>
            <a:pPr algn="ctr"/>
            <a:r>
              <a:rPr lang="en-IN" sz="3200" dirty="0"/>
              <a:t>AUTOMOBILE </a:t>
            </a:r>
          </a:p>
          <a:p>
            <a:pPr algn="ctr"/>
            <a:r>
              <a:rPr lang="en-IN" sz="3200" dirty="0"/>
              <a:t>LOGISTICS</a:t>
            </a:r>
          </a:p>
        </p:txBody>
      </p:sp>
      <p:sp>
        <p:nvSpPr>
          <p:cNvPr id="10" name="TextBox 9">
            <a:extLst>
              <a:ext uri="{FF2B5EF4-FFF2-40B4-BE49-F238E27FC236}">
                <a16:creationId xmlns:a16="http://schemas.microsoft.com/office/drawing/2014/main" id="{0A589F6C-B7D9-4969-971C-79D060662ED3}"/>
              </a:ext>
            </a:extLst>
          </p:cNvPr>
          <p:cNvSpPr txBox="1"/>
          <p:nvPr/>
        </p:nvSpPr>
        <p:spPr>
          <a:xfrm>
            <a:off x="309263" y="1521908"/>
            <a:ext cx="8029575" cy="4832092"/>
          </a:xfrm>
          <a:prstGeom prst="rect">
            <a:avLst/>
          </a:prstGeom>
          <a:noFill/>
        </p:spPr>
        <p:txBody>
          <a:bodyPr wrap="square">
            <a:spAutoFit/>
          </a:bodyPr>
          <a:lstStyle/>
          <a:p>
            <a:pPr algn="ctr"/>
            <a:r>
              <a:rPr lang="en-IN" sz="1400" dirty="0"/>
              <a:t>CSS </a:t>
            </a:r>
            <a:r>
              <a:rPr lang="en-IN" sz="1400" dirty="0" err="1"/>
              <a:t>Groups’s</a:t>
            </a:r>
            <a:r>
              <a:rPr lang="en-IN" sz="1400" dirty="0"/>
              <a:t> Automobile Logistics division has show remarkable progress through several major auto movements. From ‘auto racks’ that allow for effective and environmentally friendly loading of vehicles in shipping containers, to specialized handling of high-end vehicles door-to-door, the CSS Group’s division has become a trusted name in Auto Logistics in the region.</a:t>
            </a:r>
          </a:p>
          <a:p>
            <a:pPr algn="ctr"/>
            <a:endParaRPr lang="en-IN" sz="1400" b="1" dirty="0"/>
          </a:p>
          <a:p>
            <a:r>
              <a:rPr lang="en-IN" sz="1400" b="1" dirty="0"/>
              <a:t>Services</a:t>
            </a:r>
          </a:p>
          <a:p>
            <a:r>
              <a:rPr lang="en-IN" sz="1400" dirty="0"/>
              <a:t>Specialized racking for vehicles</a:t>
            </a:r>
          </a:p>
          <a:p>
            <a:r>
              <a:rPr lang="en-IN" sz="1400" dirty="0"/>
              <a:t>Auto-recking for loading multiple vehicles in containers</a:t>
            </a:r>
          </a:p>
          <a:p>
            <a:r>
              <a:rPr lang="en-IN" sz="1400" dirty="0"/>
              <a:t>Experienced in handling luxury &amp; Sports cars</a:t>
            </a:r>
          </a:p>
          <a:p>
            <a:r>
              <a:rPr lang="en-IN" sz="1400" dirty="0"/>
              <a:t>Mass storage facilities</a:t>
            </a:r>
          </a:p>
          <a:p>
            <a:r>
              <a:rPr lang="en-IN" sz="1400" dirty="0"/>
              <a:t>Technical services on request</a:t>
            </a:r>
          </a:p>
          <a:p>
            <a:r>
              <a:rPr lang="en-IN" sz="1400" dirty="0"/>
              <a:t>In house documentation and clearance facilities</a:t>
            </a:r>
          </a:p>
          <a:p>
            <a:r>
              <a:rPr lang="en-IN" sz="1400" dirty="0"/>
              <a:t>Door to door services</a:t>
            </a:r>
          </a:p>
          <a:p>
            <a:endParaRPr lang="en-IN" sz="1400" dirty="0"/>
          </a:p>
          <a:p>
            <a:r>
              <a:rPr lang="en-IN" sz="1400" b="1" dirty="0"/>
              <a:t>Facility</a:t>
            </a:r>
          </a:p>
          <a:p>
            <a:r>
              <a:rPr lang="en-IN" sz="1400" dirty="0"/>
              <a:t>Extensive storage facility in UAE</a:t>
            </a:r>
          </a:p>
          <a:p>
            <a:r>
              <a:rPr lang="en-IN" sz="1400" dirty="0"/>
              <a:t>Exceptionally strong world-wide network</a:t>
            </a:r>
          </a:p>
          <a:p>
            <a:r>
              <a:rPr lang="en-IN" sz="1400" dirty="0"/>
              <a:t>Operations managed by CSS-designed technology</a:t>
            </a:r>
          </a:p>
          <a:p>
            <a:endParaRPr lang="en-IN" sz="1400" dirty="0"/>
          </a:p>
          <a:p>
            <a:endParaRPr lang="en-IN" sz="1400" dirty="0"/>
          </a:p>
          <a:p>
            <a:endParaRPr lang="en-IN" sz="1400" dirty="0"/>
          </a:p>
          <a:p>
            <a:endParaRPr lang="en-IN" sz="1400" dirty="0"/>
          </a:p>
        </p:txBody>
      </p:sp>
      <p:sp>
        <p:nvSpPr>
          <p:cNvPr id="14" name="TextBox 13">
            <a:extLst>
              <a:ext uri="{FF2B5EF4-FFF2-40B4-BE49-F238E27FC236}">
                <a16:creationId xmlns:a16="http://schemas.microsoft.com/office/drawing/2014/main" id="{7860371D-0167-4941-97E3-8B8F69B182D2}"/>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4" name="Picture 3" descr="Icon&#10;&#10;Description automatically generated">
            <a:extLst>
              <a:ext uri="{FF2B5EF4-FFF2-40B4-BE49-F238E27FC236}">
                <a16:creationId xmlns:a16="http://schemas.microsoft.com/office/drawing/2014/main" id="{311F1DDE-1A40-45F8-AFA9-3B8F8E83E8FC}"/>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33713" y="1159871"/>
            <a:ext cx="4505325" cy="4631643"/>
          </a:xfrm>
          <a:prstGeom prst="rect">
            <a:avLst/>
          </a:prstGeom>
        </p:spPr>
      </p:pic>
    </p:spTree>
    <p:extLst>
      <p:ext uri="{BB962C8B-B14F-4D97-AF65-F5344CB8AC3E}">
        <p14:creationId xmlns:p14="http://schemas.microsoft.com/office/powerpoint/2010/main" val="177054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9B4EE4CA-9AD5-42C9-85B7-140BF7DF0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2" name="TextBox 1">
            <a:extLst>
              <a:ext uri="{FF2B5EF4-FFF2-40B4-BE49-F238E27FC236}">
                <a16:creationId xmlns:a16="http://schemas.microsoft.com/office/drawing/2014/main" id="{B1E4C154-67E4-4BC8-B7C5-C3925C186599}"/>
              </a:ext>
            </a:extLst>
          </p:cNvPr>
          <p:cNvSpPr txBox="1"/>
          <p:nvPr/>
        </p:nvSpPr>
        <p:spPr>
          <a:xfrm>
            <a:off x="2962275" y="91311"/>
            <a:ext cx="7772400" cy="1077218"/>
          </a:xfrm>
          <a:prstGeom prst="rect">
            <a:avLst/>
          </a:prstGeom>
          <a:noFill/>
        </p:spPr>
        <p:txBody>
          <a:bodyPr wrap="square">
            <a:spAutoFit/>
          </a:bodyPr>
          <a:lstStyle/>
          <a:p>
            <a:pPr algn="ctr"/>
            <a:r>
              <a:rPr lang="en-IN" sz="3200" dirty="0"/>
              <a:t>EXHIBITION &amp; EVENTS </a:t>
            </a:r>
          </a:p>
          <a:p>
            <a:pPr algn="ctr"/>
            <a:r>
              <a:rPr lang="en-IN" sz="3200" dirty="0"/>
              <a:t>LOGISTICS</a:t>
            </a:r>
          </a:p>
        </p:txBody>
      </p:sp>
      <p:sp>
        <p:nvSpPr>
          <p:cNvPr id="6" name="TextBox 5">
            <a:extLst>
              <a:ext uri="{FF2B5EF4-FFF2-40B4-BE49-F238E27FC236}">
                <a16:creationId xmlns:a16="http://schemas.microsoft.com/office/drawing/2014/main" id="{3D641833-8A6E-46B7-B931-4AB8D1017329}"/>
              </a:ext>
            </a:extLst>
          </p:cNvPr>
          <p:cNvSpPr txBox="1"/>
          <p:nvPr/>
        </p:nvSpPr>
        <p:spPr>
          <a:xfrm>
            <a:off x="232553" y="1670044"/>
            <a:ext cx="7692887" cy="4185761"/>
          </a:xfrm>
          <a:prstGeom prst="rect">
            <a:avLst/>
          </a:prstGeom>
          <a:noFill/>
        </p:spPr>
        <p:txBody>
          <a:bodyPr wrap="square">
            <a:spAutoFit/>
          </a:bodyPr>
          <a:lstStyle/>
          <a:p>
            <a:pPr algn="ctr"/>
            <a:r>
              <a:rPr lang="en-IN" sz="1400" dirty="0"/>
              <a:t>This dedicated division in the CSS Group specializes in logistics involving</a:t>
            </a:r>
            <a:r>
              <a:rPr lang="en-IN" sz="1400" b="1" dirty="0"/>
              <a:t> events, exhibitions, fine art logistics, trade shows and motorsports, providing end-to-end logistical solutions locally and internationally.</a:t>
            </a:r>
          </a:p>
          <a:p>
            <a:pPr algn="ctr"/>
            <a:endParaRPr lang="en-IN" sz="1400" dirty="0"/>
          </a:p>
          <a:p>
            <a:pPr algn="ctr"/>
            <a:r>
              <a:rPr lang="en-IN" sz="1400" dirty="0"/>
              <a:t>CSS Group’s Exhibition &amp; Event Logistics coordinates with a client’s counterparts or principals, performs export and import or export customs formalities, pre-storage of materials and timely delivery to the stage site. The team provides unpacking and repacking services, </a:t>
            </a:r>
            <a:r>
              <a:rPr lang="en-IN" sz="1400" dirty="0" err="1"/>
              <a:t>labor</a:t>
            </a:r>
            <a:r>
              <a:rPr lang="en-IN" sz="1400" dirty="0"/>
              <a:t> assistance and delivery back to the client’s warehouse or the next destination of the exhibition. </a:t>
            </a:r>
          </a:p>
          <a:p>
            <a:pPr algn="ctr"/>
            <a:endParaRPr lang="en-IN" sz="1400" dirty="0"/>
          </a:p>
          <a:p>
            <a:pPr algn="ctr"/>
            <a:r>
              <a:rPr lang="en-IN" sz="1400" dirty="0"/>
              <a:t>The team also support exhibitors in the design and exhibition stands according to site infrastructure requirements.</a:t>
            </a:r>
          </a:p>
          <a:p>
            <a:pPr algn="ctr"/>
            <a:endParaRPr lang="en-IN" sz="1400" b="1" dirty="0"/>
          </a:p>
          <a:p>
            <a:r>
              <a:rPr lang="en-IN" sz="1400" b="1" dirty="0"/>
              <a:t>Services</a:t>
            </a:r>
          </a:p>
          <a:p>
            <a:r>
              <a:rPr lang="en-IN" sz="1400" dirty="0"/>
              <a:t>Turnkey solutions</a:t>
            </a:r>
          </a:p>
          <a:p>
            <a:r>
              <a:rPr lang="en-IN" sz="1400" dirty="0"/>
              <a:t>Pre and post exhibition movements</a:t>
            </a:r>
          </a:p>
          <a:p>
            <a:r>
              <a:rPr lang="en-IN" sz="1400" dirty="0"/>
              <a:t>Local and international logistics</a:t>
            </a:r>
          </a:p>
          <a:p>
            <a:r>
              <a:rPr lang="en-IN" sz="1400" dirty="0"/>
              <a:t>Specialized in handling high-value cargo and fine arts</a:t>
            </a:r>
          </a:p>
          <a:p>
            <a:r>
              <a:rPr lang="en-IN" sz="1400" dirty="0"/>
              <a:t>All documentation work managed for the movement of cargo</a:t>
            </a:r>
          </a:p>
          <a:p>
            <a:r>
              <a:rPr lang="en-IN" sz="1400" dirty="0"/>
              <a:t>Assistance provided in designing and installing booths</a:t>
            </a:r>
          </a:p>
        </p:txBody>
      </p:sp>
      <p:sp>
        <p:nvSpPr>
          <p:cNvPr id="10" name="TextBox 9">
            <a:extLst>
              <a:ext uri="{FF2B5EF4-FFF2-40B4-BE49-F238E27FC236}">
                <a16:creationId xmlns:a16="http://schemas.microsoft.com/office/drawing/2014/main" id="{31A15E98-10B8-4B21-9EE2-7AB567BE0B9F}"/>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11" name="Picture 10" descr="Icon&#10;&#10;Description automatically generated">
            <a:extLst>
              <a:ext uri="{FF2B5EF4-FFF2-40B4-BE49-F238E27FC236}">
                <a16:creationId xmlns:a16="http://schemas.microsoft.com/office/drawing/2014/main" id="{C2F5FB2B-1406-40B1-904F-77CC647851A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5440" y="1295401"/>
            <a:ext cx="4404673" cy="4446358"/>
          </a:xfrm>
          <a:prstGeom prst="rect">
            <a:avLst/>
          </a:prstGeom>
        </p:spPr>
      </p:pic>
    </p:spTree>
    <p:extLst>
      <p:ext uri="{BB962C8B-B14F-4D97-AF65-F5344CB8AC3E}">
        <p14:creationId xmlns:p14="http://schemas.microsoft.com/office/powerpoint/2010/main" val="181326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43BEEC8B-241B-420C-A6D4-391D797C7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8" name="TextBox 7">
            <a:extLst>
              <a:ext uri="{FF2B5EF4-FFF2-40B4-BE49-F238E27FC236}">
                <a16:creationId xmlns:a16="http://schemas.microsoft.com/office/drawing/2014/main" id="{1945106F-3B7A-4B64-8364-E0D797721F46}"/>
              </a:ext>
            </a:extLst>
          </p:cNvPr>
          <p:cNvSpPr txBox="1"/>
          <p:nvPr/>
        </p:nvSpPr>
        <p:spPr>
          <a:xfrm>
            <a:off x="3448891" y="60697"/>
            <a:ext cx="7772400" cy="1077218"/>
          </a:xfrm>
          <a:prstGeom prst="rect">
            <a:avLst/>
          </a:prstGeom>
          <a:noFill/>
        </p:spPr>
        <p:txBody>
          <a:bodyPr wrap="square">
            <a:spAutoFit/>
          </a:bodyPr>
          <a:lstStyle/>
          <a:p>
            <a:pPr algn="ctr"/>
            <a:r>
              <a:rPr lang="en-IN" sz="3200" dirty="0"/>
              <a:t>YACHT &amp; MARINE </a:t>
            </a:r>
          </a:p>
          <a:p>
            <a:pPr algn="ctr"/>
            <a:r>
              <a:rPr lang="en-IN" sz="3200" dirty="0"/>
              <a:t>LOGISTICS</a:t>
            </a:r>
          </a:p>
        </p:txBody>
      </p:sp>
      <p:sp>
        <p:nvSpPr>
          <p:cNvPr id="10" name="TextBox 9">
            <a:extLst>
              <a:ext uri="{FF2B5EF4-FFF2-40B4-BE49-F238E27FC236}">
                <a16:creationId xmlns:a16="http://schemas.microsoft.com/office/drawing/2014/main" id="{1B6D86D8-1FC6-4E1A-8F9B-F3F4BA781303}"/>
              </a:ext>
            </a:extLst>
          </p:cNvPr>
          <p:cNvSpPr txBox="1"/>
          <p:nvPr/>
        </p:nvSpPr>
        <p:spPr>
          <a:xfrm>
            <a:off x="198795" y="1995855"/>
            <a:ext cx="7692887" cy="3970318"/>
          </a:xfrm>
          <a:prstGeom prst="rect">
            <a:avLst/>
          </a:prstGeom>
          <a:noFill/>
        </p:spPr>
        <p:txBody>
          <a:bodyPr wrap="square">
            <a:spAutoFit/>
          </a:bodyPr>
          <a:lstStyle/>
          <a:p>
            <a:pPr algn="ctr"/>
            <a:r>
              <a:rPr lang="en-IN" sz="1400" dirty="0"/>
              <a:t>The CSS Group, a </a:t>
            </a:r>
            <a:r>
              <a:rPr lang="en-IN" sz="1400" b="1" dirty="0"/>
              <a:t>world leader in the provision of marine logistics, offers global boat transportation and freight forwarding via air, road, rail and sea </a:t>
            </a:r>
            <a:r>
              <a:rPr lang="en-IN" sz="1400" dirty="0"/>
              <a:t>from a worldwide network of offices and exclusive agency partnerships.</a:t>
            </a:r>
            <a:endParaRPr lang="en-IN" sz="1400" b="1" dirty="0"/>
          </a:p>
          <a:p>
            <a:pPr algn="ctr"/>
            <a:endParaRPr lang="en-IN" sz="1400" dirty="0"/>
          </a:p>
          <a:p>
            <a:pPr algn="ctr"/>
            <a:r>
              <a:rPr lang="en-IN" sz="1400" dirty="0"/>
              <a:t>The Yacht &amp; Marine Logistics division is the preferred shipper for leading boat builders in the GCC and around the world. </a:t>
            </a:r>
          </a:p>
          <a:p>
            <a:pPr algn="ctr"/>
            <a:endParaRPr lang="en-IN" sz="1400" dirty="0"/>
          </a:p>
          <a:p>
            <a:pPr algn="ctr"/>
            <a:r>
              <a:rPr lang="en-IN" sz="1400" dirty="0"/>
              <a:t>Strategically headquartered in Dubai, UAE the CSS Group has operational bases in Jebel Ali Free Zone (JAFZA) and Dubai Airport Free Zone, as well as its other offices around the country to allow for the smoothest on-the-ground support.</a:t>
            </a:r>
          </a:p>
          <a:p>
            <a:pPr algn="ctr"/>
            <a:endParaRPr lang="en-IN" sz="1400" b="1" dirty="0"/>
          </a:p>
          <a:p>
            <a:r>
              <a:rPr lang="en-IN" sz="1400" b="1" dirty="0"/>
              <a:t>Services</a:t>
            </a:r>
          </a:p>
          <a:p>
            <a:r>
              <a:rPr lang="en-IN" sz="1400" dirty="0"/>
              <a:t>The largest and safest stock of Shipping Cradles in the industry</a:t>
            </a:r>
          </a:p>
          <a:p>
            <a:r>
              <a:rPr lang="en-IN" sz="1400" dirty="0"/>
              <a:t>CSS Load Masters and Surveyors oversee all operations</a:t>
            </a:r>
          </a:p>
          <a:p>
            <a:r>
              <a:rPr lang="en-IN" sz="1400" dirty="0"/>
              <a:t>The Yacht &amp; Marine Logistics division arranges Covers and Shrink Wrapping, ensuring the boat arrives in the best condition</a:t>
            </a:r>
          </a:p>
          <a:p>
            <a:r>
              <a:rPr lang="en-IN" sz="1400" dirty="0"/>
              <a:t>All shipments are handled directly through our local offices</a:t>
            </a:r>
          </a:p>
          <a:p>
            <a:r>
              <a:rPr lang="en-IN" sz="1400" dirty="0"/>
              <a:t>Offering General Freight Services for Marine Spares and Equipment</a:t>
            </a:r>
          </a:p>
        </p:txBody>
      </p:sp>
      <p:sp>
        <p:nvSpPr>
          <p:cNvPr id="14" name="TextBox 13">
            <a:extLst>
              <a:ext uri="{FF2B5EF4-FFF2-40B4-BE49-F238E27FC236}">
                <a16:creationId xmlns:a16="http://schemas.microsoft.com/office/drawing/2014/main" id="{576465FC-F406-4BE4-B359-30ACBE683974}"/>
              </a:ext>
            </a:extLst>
          </p:cNvPr>
          <p:cNvSpPr txBox="1"/>
          <p:nvPr/>
        </p:nvSpPr>
        <p:spPr>
          <a:xfrm>
            <a:off x="11360426" y="6351105"/>
            <a:ext cx="682495" cy="369332"/>
          </a:xfrm>
          <a:prstGeom prst="rect">
            <a:avLst/>
          </a:prstGeom>
          <a:noFill/>
        </p:spPr>
        <p:txBody>
          <a:bodyPr wrap="none" rtlCol="0">
            <a:spAutoFit/>
          </a:bodyPr>
          <a:lstStyle/>
          <a:p>
            <a:r>
              <a:rPr lang="en-IN">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7" name="Picture 6" descr="Icon&#10;&#10;Description automatically generated">
            <a:extLst>
              <a:ext uri="{FF2B5EF4-FFF2-40B4-BE49-F238E27FC236}">
                <a16:creationId xmlns:a16="http://schemas.microsoft.com/office/drawing/2014/main" id="{ABE16F45-E91E-4CAC-A944-E937B6E32410}"/>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66212" y="1234172"/>
            <a:ext cx="4509111" cy="4452923"/>
          </a:xfrm>
          <a:prstGeom prst="rect">
            <a:avLst/>
          </a:prstGeom>
        </p:spPr>
      </p:pic>
    </p:spTree>
    <p:extLst>
      <p:ext uri="{BB962C8B-B14F-4D97-AF65-F5344CB8AC3E}">
        <p14:creationId xmlns:p14="http://schemas.microsoft.com/office/powerpoint/2010/main" val="296275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4AFF020C-7C9C-4890-947A-0ECE100D8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3" name="TextBox 2">
            <a:extLst>
              <a:ext uri="{FF2B5EF4-FFF2-40B4-BE49-F238E27FC236}">
                <a16:creationId xmlns:a16="http://schemas.microsoft.com/office/drawing/2014/main" id="{03410276-B76F-4F7F-B3A2-CE017A9051AB}"/>
              </a:ext>
            </a:extLst>
          </p:cNvPr>
          <p:cNvSpPr txBox="1"/>
          <p:nvPr/>
        </p:nvSpPr>
        <p:spPr>
          <a:xfrm>
            <a:off x="3141999" y="24695"/>
            <a:ext cx="7772400" cy="1077218"/>
          </a:xfrm>
          <a:prstGeom prst="rect">
            <a:avLst/>
          </a:prstGeom>
          <a:noFill/>
        </p:spPr>
        <p:txBody>
          <a:bodyPr wrap="square">
            <a:spAutoFit/>
          </a:bodyPr>
          <a:lstStyle/>
          <a:p>
            <a:pPr algn="ctr"/>
            <a:r>
              <a:rPr lang="en-IN" sz="3200" dirty="0"/>
              <a:t>SUPPLY CHAIN</a:t>
            </a:r>
          </a:p>
          <a:p>
            <a:pPr algn="ctr"/>
            <a:r>
              <a:rPr lang="en-IN" sz="3200" dirty="0"/>
              <a:t>MANAGEMENT</a:t>
            </a:r>
          </a:p>
        </p:txBody>
      </p:sp>
      <p:sp>
        <p:nvSpPr>
          <p:cNvPr id="8" name="TextBox 7">
            <a:extLst>
              <a:ext uri="{FF2B5EF4-FFF2-40B4-BE49-F238E27FC236}">
                <a16:creationId xmlns:a16="http://schemas.microsoft.com/office/drawing/2014/main" id="{E6C7CA03-DE8B-4AD6-AC3B-288D92669206}"/>
              </a:ext>
            </a:extLst>
          </p:cNvPr>
          <p:cNvSpPr txBox="1"/>
          <p:nvPr/>
        </p:nvSpPr>
        <p:spPr>
          <a:xfrm>
            <a:off x="428617" y="1147817"/>
            <a:ext cx="7692887" cy="5693866"/>
          </a:xfrm>
          <a:prstGeom prst="rect">
            <a:avLst/>
          </a:prstGeom>
          <a:noFill/>
        </p:spPr>
        <p:txBody>
          <a:bodyPr wrap="square">
            <a:spAutoFit/>
          </a:bodyPr>
          <a:lstStyle/>
          <a:p>
            <a:pPr algn="ctr"/>
            <a:r>
              <a:rPr lang="en-IN" sz="1400" dirty="0"/>
              <a:t>The Supply Chain Management facility is situated in Jebel Ali, Dubai, Abu Dhabi and Sharjah</a:t>
            </a:r>
          </a:p>
          <a:p>
            <a:pPr algn="ctr"/>
            <a:endParaRPr lang="en-IN" sz="1400" dirty="0"/>
          </a:p>
          <a:p>
            <a:pPr algn="ctr"/>
            <a:r>
              <a:rPr lang="en-IN" sz="1400" dirty="0"/>
              <a:t>The SCM facility includes delivering superior  customer and financially viable value through synchronized management, and the flow of physical cargo and associated information, stating from the source.</a:t>
            </a:r>
          </a:p>
          <a:p>
            <a:pPr algn="ctr"/>
            <a:endParaRPr lang="en-IN" sz="1400" b="1" dirty="0"/>
          </a:p>
          <a:p>
            <a:r>
              <a:rPr lang="en-IN" sz="1400" b="1" dirty="0"/>
              <a:t>Services</a:t>
            </a:r>
          </a:p>
          <a:p>
            <a:r>
              <a:rPr lang="en-IN" sz="1400" dirty="0"/>
              <a:t>Re-work and modification</a:t>
            </a:r>
          </a:p>
          <a:p>
            <a:r>
              <a:rPr lang="en-IN" sz="1400" dirty="0"/>
              <a:t>Picking and sorting</a:t>
            </a:r>
          </a:p>
          <a:p>
            <a:r>
              <a:rPr lang="en-IN" sz="1400" dirty="0"/>
              <a:t>Barcoding labelling and scanning</a:t>
            </a:r>
          </a:p>
          <a:p>
            <a:r>
              <a:rPr lang="en-IN" sz="1400" dirty="0"/>
              <a:t>Cas packed distribution</a:t>
            </a:r>
          </a:p>
          <a:p>
            <a:r>
              <a:rPr lang="en-IN" sz="1400" dirty="0"/>
              <a:t>RFID secure facility</a:t>
            </a:r>
          </a:p>
          <a:p>
            <a:r>
              <a:rPr lang="en-IN" sz="1400" dirty="0"/>
              <a:t>Warehousing and inventory management</a:t>
            </a:r>
          </a:p>
          <a:p>
            <a:r>
              <a:rPr lang="en-IN" sz="1400" dirty="0"/>
              <a:t>Documentation &amp; Customs </a:t>
            </a:r>
            <a:r>
              <a:rPr lang="en-IN" sz="1400" dirty="0" err="1"/>
              <a:t>clearence</a:t>
            </a:r>
            <a:endParaRPr lang="en-IN" sz="1400" dirty="0"/>
          </a:p>
          <a:p>
            <a:r>
              <a:rPr lang="en-IN" sz="1400" dirty="0"/>
              <a:t>Shipment track and trace</a:t>
            </a:r>
          </a:p>
          <a:p>
            <a:r>
              <a:rPr lang="en-IN" sz="1400" dirty="0"/>
              <a:t>Transportation &amp; Door delivery to end user</a:t>
            </a:r>
          </a:p>
          <a:p>
            <a:r>
              <a:rPr lang="en-IN" sz="1400" dirty="0"/>
              <a:t>Customer service 24 x 7</a:t>
            </a:r>
          </a:p>
          <a:p>
            <a:endParaRPr lang="en-IN" sz="1400" dirty="0"/>
          </a:p>
          <a:p>
            <a:r>
              <a:rPr lang="en-IN" sz="1400" b="1" dirty="0"/>
              <a:t>Facility</a:t>
            </a:r>
          </a:p>
          <a:p>
            <a:r>
              <a:rPr lang="en-IN" sz="1400" dirty="0"/>
              <a:t>Warehousing/distribution services provider under ambient/cool/cold chain</a:t>
            </a:r>
          </a:p>
          <a:p>
            <a:r>
              <a:rPr lang="en-IN" sz="1400" dirty="0"/>
              <a:t>Facilities in Jebel Ali, Dubai, Sharjah and Abu Dhabi</a:t>
            </a:r>
          </a:p>
          <a:p>
            <a:r>
              <a:rPr lang="en-IN" sz="1400" dirty="0"/>
              <a:t>Open yard facilities for open storage</a:t>
            </a:r>
          </a:p>
          <a:p>
            <a:r>
              <a:rPr lang="en-IN" sz="1400" dirty="0"/>
              <a:t>Designated spaces for handling Value Added Services</a:t>
            </a:r>
          </a:p>
          <a:p>
            <a:r>
              <a:rPr lang="en-IN" sz="1400" dirty="0"/>
              <a:t>Integrated software system developed in-house</a:t>
            </a:r>
          </a:p>
          <a:p>
            <a:r>
              <a:rPr lang="en-IN" sz="1400" dirty="0"/>
              <a:t>Web-enable inventory management</a:t>
            </a:r>
          </a:p>
          <a:p>
            <a:r>
              <a:rPr lang="en-IN" sz="1400" dirty="0"/>
              <a:t>One million </a:t>
            </a:r>
            <a:r>
              <a:rPr lang="en-IN" sz="1400" dirty="0" err="1"/>
              <a:t>sq.ft</a:t>
            </a:r>
            <a:r>
              <a:rPr lang="en-IN" sz="1400" dirty="0"/>
              <a:t> of 3PL space available for CSS Group customers across the UAE</a:t>
            </a:r>
          </a:p>
        </p:txBody>
      </p:sp>
      <p:sp>
        <p:nvSpPr>
          <p:cNvPr id="12" name="TextBox 11">
            <a:extLst>
              <a:ext uri="{FF2B5EF4-FFF2-40B4-BE49-F238E27FC236}">
                <a16:creationId xmlns:a16="http://schemas.microsoft.com/office/drawing/2014/main" id="{CCFD5816-EFA4-4333-AA3A-850335027177}"/>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13" name="Picture 12" descr="Icon&#10;&#10;Description automatically generated">
            <a:extLst>
              <a:ext uri="{FF2B5EF4-FFF2-40B4-BE49-F238E27FC236}">
                <a16:creationId xmlns:a16="http://schemas.microsoft.com/office/drawing/2014/main" id="{18E089CB-5CED-4389-9619-7EF84D55A019}"/>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24901" y="1162168"/>
            <a:ext cx="4506018" cy="4533663"/>
          </a:xfrm>
          <a:prstGeom prst="rect">
            <a:avLst/>
          </a:prstGeom>
        </p:spPr>
      </p:pic>
    </p:spTree>
    <p:extLst>
      <p:ext uri="{BB962C8B-B14F-4D97-AF65-F5344CB8AC3E}">
        <p14:creationId xmlns:p14="http://schemas.microsoft.com/office/powerpoint/2010/main" val="11060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966F1E6-C05A-4C11-AC31-68B82689C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2" name="TextBox 1">
            <a:extLst>
              <a:ext uri="{FF2B5EF4-FFF2-40B4-BE49-F238E27FC236}">
                <a16:creationId xmlns:a16="http://schemas.microsoft.com/office/drawing/2014/main" id="{782E5023-5BB4-478F-9B44-2BA8693E3EB7}"/>
              </a:ext>
            </a:extLst>
          </p:cNvPr>
          <p:cNvSpPr txBox="1"/>
          <p:nvPr/>
        </p:nvSpPr>
        <p:spPr>
          <a:xfrm>
            <a:off x="3419487" y="52361"/>
            <a:ext cx="7772400" cy="1077218"/>
          </a:xfrm>
          <a:prstGeom prst="rect">
            <a:avLst/>
          </a:prstGeom>
          <a:noFill/>
        </p:spPr>
        <p:txBody>
          <a:bodyPr wrap="square">
            <a:spAutoFit/>
          </a:bodyPr>
          <a:lstStyle/>
          <a:p>
            <a:pPr algn="ctr"/>
            <a:r>
              <a:rPr lang="en-IN" sz="3200" dirty="0"/>
              <a:t>HOSPITALITY &amp; HOTEL</a:t>
            </a:r>
          </a:p>
          <a:p>
            <a:pPr algn="ctr"/>
            <a:r>
              <a:rPr lang="en-IN" sz="3200" dirty="0"/>
              <a:t>LOGISTICS </a:t>
            </a:r>
          </a:p>
        </p:txBody>
      </p:sp>
      <p:sp>
        <p:nvSpPr>
          <p:cNvPr id="4" name="TextBox 3">
            <a:extLst>
              <a:ext uri="{FF2B5EF4-FFF2-40B4-BE49-F238E27FC236}">
                <a16:creationId xmlns:a16="http://schemas.microsoft.com/office/drawing/2014/main" id="{3B8D47C7-55C1-48CF-8758-127063ABAD70}"/>
              </a:ext>
            </a:extLst>
          </p:cNvPr>
          <p:cNvSpPr txBox="1"/>
          <p:nvPr/>
        </p:nvSpPr>
        <p:spPr>
          <a:xfrm>
            <a:off x="138730" y="1435339"/>
            <a:ext cx="7692887" cy="4616648"/>
          </a:xfrm>
          <a:prstGeom prst="rect">
            <a:avLst/>
          </a:prstGeom>
          <a:noFill/>
        </p:spPr>
        <p:txBody>
          <a:bodyPr wrap="square">
            <a:spAutoFit/>
          </a:bodyPr>
          <a:lstStyle/>
          <a:p>
            <a:pPr algn="ctr"/>
            <a:r>
              <a:rPr lang="en-IN" sz="1400" dirty="0"/>
              <a:t>This division within the CSS Group recognizes the specialized and complex needs of the hospitality industry, offering an </a:t>
            </a:r>
            <a:r>
              <a:rPr lang="en-IN" sz="1400" b="1" dirty="0"/>
              <a:t>integrated approach with turn-key solutions</a:t>
            </a:r>
            <a:r>
              <a:rPr lang="en-IN" sz="1400" dirty="0"/>
              <a:t>. We understand the requirements of ever-changing project timelines, warehouse management coupled with planned installation processes and the need for maintaining high quality standards.</a:t>
            </a:r>
          </a:p>
          <a:p>
            <a:pPr algn="ctr"/>
            <a:endParaRPr lang="en-IN" sz="1400" b="1" dirty="0"/>
          </a:p>
          <a:p>
            <a:pPr algn="ctr"/>
            <a:r>
              <a:rPr lang="en-IN" sz="1400" dirty="0"/>
              <a:t>The specialized division’s assistance may be engaged at any phase, with support during pre-opening stages to providing post-opening logistics services.</a:t>
            </a:r>
          </a:p>
          <a:p>
            <a:pPr algn="ctr"/>
            <a:endParaRPr lang="en-IN" sz="1400" b="1" dirty="0"/>
          </a:p>
          <a:p>
            <a:r>
              <a:rPr lang="en-IN" sz="1400" b="1" dirty="0"/>
              <a:t>Services</a:t>
            </a:r>
          </a:p>
          <a:p>
            <a:r>
              <a:rPr lang="en-IN" sz="1400" dirty="0"/>
              <a:t>Hotel site logistical survey and operation planning</a:t>
            </a:r>
          </a:p>
          <a:p>
            <a:r>
              <a:rPr lang="en-IN" sz="1400" dirty="0"/>
              <a:t>Global Freight &amp; Transportation Management</a:t>
            </a:r>
          </a:p>
          <a:p>
            <a:r>
              <a:rPr lang="en-IN" sz="1400" dirty="0"/>
              <a:t>Purchase Order Management, Transportation visibility, monitoring and reporting</a:t>
            </a:r>
          </a:p>
          <a:p>
            <a:r>
              <a:rPr lang="en-IN" sz="1400" dirty="0"/>
              <a:t>Customs Clearance &amp; Site Delivery</a:t>
            </a:r>
          </a:p>
          <a:p>
            <a:r>
              <a:rPr lang="en-IN" sz="1400" dirty="0"/>
              <a:t>Temperature controlled warehousing</a:t>
            </a:r>
          </a:p>
          <a:p>
            <a:r>
              <a:rPr lang="en-IN" sz="1400" dirty="0"/>
              <a:t>FF&amp;E and OS&amp;E pre-inspection services at the Central Warehouse</a:t>
            </a:r>
          </a:p>
          <a:p>
            <a:r>
              <a:rPr lang="en-IN" sz="1400" dirty="0"/>
              <a:t>FF&amp;E full installation services for </a:t>
            </a:r>
            <a:r>
              <a:rPr lang="en-IN" sz="1400" dirty="0" err="1"/>
              <a:t>mockups</a:t>
            </a:r>
            <a:r>
              <a:rPr lang="en-IN" sz="1400" dirty="0"/>
              <a:t>, hotel openings and refurbishing projects</a:t>
            </a:r>
          </a:p>
          <a:p>
            <a:r>
              <a:rPr lang="en-IN" sz="1400" dirty="0"/>
              <a:t>Post-opening OS&amp;E inventory management &amp; delivery</a:t>
            </a:r>
          </a:p>
          <a:p>
            <a:r>
              <a:rPr lang="en-IN" sz="1400" dirty="0"/>
              <a:t>Internet-based tracking and tracing</a:t>
            </a:r>
          </a:p>
          <a:p>
            <a:r>
              <a:rPr lang="en-IN" sz="1400" dirty="0"/>
              <a:t>Full Insurance</a:t>
            </a:r>
          </a:p>
          <a:p>
            <a:r>
              <a:rPr lang="en-IN" sz="1400" dirty="0"/>
              <a:t>Relocation services for employees and staff, chefs, executives and more Designated space for handling value-added services</a:t>
            </a:r>
          </a:p>
        </p:txBody>
      </p:sp>
      <p:sp>
        <p:nvSpPr>
          <p:cNvPr id="10" name="TextBox 9">
            <a:extLst>
              <a:ext uri="{FF2B5EF4-FFF2-40B4-BE49-F238E27FC236}">
                <a16:creationId xmlns:a16="http://schemas.microsoft.com/office/drawing/2014/main" id="{B3CFB48C-5436-4A09-B745-A0E43C652BA2}"/>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11" name="Picture 10" descr="Icon&#10;&#10;Description automatically generated">
            <a:extLst>
              <a:ext uri="{FF2B5EF4-FFF2-40B4-BE49-F238E27FC236}">
                <a16:creationId xmlns:a16="http://schemas.microsoft.com/office/drawing/2014/main" id="{EFC23007-85A4-4D2A-9AC9-EB99D008686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31617" y="1217500"/>
            <a:ext cx="4549325" cy="4535369"/>
          </a:xfrm>
          <a:prstGeom prst="rect">
            <a:avLst/>
          </a:prstGeom>
        </p:spPr>
      </p:pic>
    </p:spTree>
    <p:extLst>
      <p:ext uri="{BB962C8B-B14F-4D97-AF65-F5344CB8AC3E}">
        <p14:creationId xmlns:p14="http://schemas.microsoft.com/office/powerpoint/2010/main" val="45942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C1CC9-9EBB-41FD-B67E-E7490EB93CC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AA64E13-8687-43DC-B90C-2EC9C082D398}"/>
              </a:ext>
            </a:extLst>
          </p:cNvPr>
          <p:cNvSpPr txBox="1"/>
          <p:nvPr/>
        </p:nvSpPr>
        <p:spPr>
          <a:xfrm>
            <a:off x="1657349" y="5112889"/>
            <a:ext cx="6097656" cy="584775"/>
          </a:xfrm>
          <a:prstGeom prst="rect">
            <a:avLst/>
          </a:prstGeom>
          <a:noFill/>
        </p:spPr>
        <p:txBody>
          <a:bodyPr wrap="square">
            <a:spAutoFit/>
          </a:bodyPr>
          <a:lstStyle/>
          <a:p>
            <a:r>
              <a:rPr lang="en-IN" sz="3200" dirty="0"/>
              <a:t>LOCATIONS</a:t>
            </a:r>
          </a:p>
        </p:txBody>
      </p:sp>
      <p:sp>
        <p:nvSpPr>
          <p:cNvPr id="6" name="TextBox 5">
            <a:extLst>
              <a:ext uri="{FF2B5EF4-FFF2-40B4-BE49-F238E27FC236}">
                <a16:creationId xmlns:a16="http://schemas.microsoft.com/office/drawing/2014/main" id="{F1DE6994-BB2E-407E-894B-10E44336EEB1}"/>
              </a:ext>
            </a:extLst>
          </p:cNvPr>
          <p:cNvSpPr txBox="1"/>
          <p:nvPr/>
        </p:nvSpPr>
        <p:spPr>
          <a:xfrm>
            <a:off x="6904797" y="5112889"/>
            <a:ext cx="6097656" cy="584775"/>
          </a:xfrm>
          <a:prstGeom prst="rect">
            <a:avLst/>
          </a:prstGeom>
          <a:noFill/>
        </p:spPr>
        <p:txBody>
          <a:bodyPr wrap="square">
            <a:spAutoFit/>
          </a:bodyPr>
          <a:lstStyle/>
          <a:p>
            <a:r>
              <a:rPr lang="en-IN" sz="3200" dirty="0">
                <a:solidFill>
                  <a:schemeClr val="bg1"/>
                </a:solidFill>
              </a:rPr>
              <a:t>OUR BRANCHES</a:t>
            </a:r>
            <a:endParaRPr lang="en-IN" sz="3200" dirty="0"/>
          </a:p>
        </p:txBody>
      </p:sp>
      <p:sp>
        <p:nvSpPr>
          <p:cNvPr id="8" name="TextBox 7">
            <a:extLst>
              <a:ext uri="{FF2B5EF4-FFF2-40B4-BE49-F238E27FC236}">
                <a16:creationId xmlns:a16="http://schemas.microsoft.com/office/drawing/2014/main" id="{6435EB38-3C90-492B-9AA4-FC0FD96A2D1B}"/>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47589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513C48-1DBF-47EB-8E6F-62AF32FB8A1A}"/>
              </a:ext>
            </a:extLst>
          </p:cNvPr>
          <p:cNvSpPr txBox="1"/>
          <p:nvPr/>
        </p:nvSpPr>
        <p:spPr>
          <a:xfrm>
            <a:off x="11360426" y="6351104"/>
            <a:ext cx="707924" cy="369332"/>
          </a:xfrm>
          <a:prstGeom prst="rect">
            <a:avLst/>
          </a:prstGeom>
          <a:noFill/>
        </p:spPr>
        <p:txBody>
          <a:bodyPr wrap="squar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CB4940AE-C684-4A03-9113-B8A96B634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93" y="0"/>
            <a:ext cx="10781414" cy="6858000"/>
          </a:xfrm>
          <a:prstGeom prst="rect">
            <a:avLst/>
          </a:prstGeom>
        </p:spPr>
      </p:pic>
    </p:spTree>
    <p:extLst>
      <p:ext uri="{BB962C8B-B14F-4D97-AF65-F5344CB8AC3E}">
        <p14:creationId xmlns:p14="http://schemas.microsoft.com/office/powerpoint/2010/main" val="37824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6361AF-A12C-4C9B-B3D5-D6B5E09ED6E0}"/>
              </a:ext>
            </a:extLst>
          </p:cNvPr>
          <p:cNvPicPr>
            <a:picLocks noChangeAspect="1"/>
          </p:cNvPicPr>
          <p:nvPr/>
        </p:nvPicPr>
        <p:blipFill>
          <a:blip r:embed="rId2"/>
          <a:stretch>
            <a:fillRect/>
          </a:stretch>
        </p:blipFill>
        <p:spPr>
          <a:xfrm>
            <a:off x="-1" y="-1"/>
            <a:ext cx="12192001" cy="6858001"/>
          </a:xfrm>
          <a:prstGeom prst="rect">
            <a:avLst/>
          </a:prstGeom>
        </p:spPr>
      </p:pic>
      <p:sp>
        <p:nvSpPr>
          <p:cNvPr id="2" name="TextBox 1">
            <a:extLst>
              <a:ext uri="{FF2B5EF4-FFF2-40B4-BE49-F238E27FC236}">
                <a16:creationId xmlns:a16="http://schemas.microsoft.com/office/drawing/2014/main" id="{8D0D6583-D724-488A-BADC-6EEE7F6CA5B8}"/>
              </a:ext>
            </a:extLst>
          </p:cNvPr>
          <p:cNvSpPr txBox="1"/>
          <p:nvPr/>
        </p:nvSpPr>
        <p:spPr>
          <a:xfrm>
            <a:off x="964096" y="2822713"/>
            <a:ext cx="4038734" cy="2862322"/>
          </a:xfrm>
          <a:prstGeom prst="rect">
            <a:avLst/>
          </a:prstGeom>
          <a:noFill/>
        </p:spPr>
        <p:txBody>
          <a:bodyPr wrap="none" rtlCol="0">
            <a:spAutoFit/>
          </a:bodyPr>
          <a:lstStyle/>
          <a:p>
            <a:r>
              <a:rPr lang="en-IN" dirty="0">
                <a:solidFill>
                  <a:schemeClr val="bg1"/>
                </a:solidFill>
              </a:rPr>
              <a:t>GCC – 	OMAN, QATAR, KUWAIT</a:t>
            </a:r>
          </a:p>
          <a:p>
            <a:r>
              <a:rPr lang="en-IN" dirty="0">
                <a:solidFill>
                  <a:schemeClr val="bg1"/>
                </a:solidFill>
              </a:rPr>
              <a:t>	BAHRAIN, SAUDI ARABIA</a:t>
            </a:r>
          </a:p>
          <a:p>
            <a:endParaRPr lang="en-IN" dirty="0">
              <a:solidFill>
                <a:schemeClr val="bg1"/>
              </a:solidFill>
            </a:endParaRPr>
          </a:p>
          <a:p>
            <a:r>
              <a:rPr lang="en-IN" dirty="0">
                <a:solidFill>
                  <a:schemeClr val="bg1"/>
                </a:solidFill>
              </a:rPr>
              <a:t>UAE –	ABU DHABI, SHARJAH,</a:t>
            </a:r>
          </a:p>
          <a:p>
            <a:r>
              <a:rPr lang="en-IN" dirty="0">
                <a:solidFill>
                  <a:schemeClr val="bg1"/>
                </a:solidFill>
              </a:rPr>
              <a:t>	JAFZA, DUBAI CARGO VILLAGE, </a:t>
            </a:r>
          </a:p>
          <a:p>
            <a:r>
              <a:rPr lang="en-IN" dirty="0">
                <a:solidFill>
                  <a:schemeClr val="bg1"/>
                </a:solidFill>
              </a:rPr>
              <a:t>	AL QOUZ</a:t>
            </a:r>
          </a:p>
          <a:p>
            <a:endParaRPr lang="en-IN" dirty="0">
              <a:solidFill>
                <a:schemeClr val="bg1"/>
              </a:solidFill>
            </a:endParaRPr>
          </a:p>
          <a:p>
            <a:r>
              <a:rPr lang="en-IN" dirty="0">
                <a:solidFill>
                  <a:schemeClr val="bg1"/>
                </a:solidFill>
              </a:rPr>
              <a:t>SOUTH – 	INDIA, SRI LANKA </a:t>
            </a:r>
          </a:p>
          <a:p>
            <a:r>
              <a:rPr lang="en-IN" dirty="0">
                <a:solidFill>
                  <a:schemeClr val="bg1"/>
                </a:solidFill>
              </a:rPr>
              <a:t>ASIA</a:t>
            </a:r>
          </a:p>
          <a:p>
            <a:r>
              <a:rPr lang="en-IN" dirty="0">
                <a:solidFill>
                  <a:schemeClr val="bg1"/>
                </a:solidFill>
              </a:rPr>
              <a:t>	</a:t>
            </a:r>
          </a:p>
        </p:txBody>
      </p:sp>
      <p:sp>
        <p:nvSpPr>
          <p:cNvPr id="3" name="TextBox 2">
            <a:extLst>
              <a:ext uri="{FF2B5EF4-FFF2-40B4-BE49-F238E27FC236}">
                <a16:creationId xmlns:a16="http://schemas.microsoft.com/office/drawing/2014/main" id="{795C9979-5D59-4C43-BB4E-8DB2A7AB489D}"/>
              </a:ext>
            </a:extLst>
          </p:cNvPr>
          <p:cNvSpPr txBox="1"/>
          <p:nvPr/>
        </p:nvSpPr>
        <p:spPr>
          <a:xfrm>
            <a:off x="7083863" y="1908314"/>
            <a:ext cx="833883"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ABU DHABI</a:t>
            </a:r>
          </a:p>
        </p:txBody>
      </p:sp>
      <p:sp>
        <p:nvSpPr>
          <p:cNvPr id="6" name="TextBox 5">
            <a:extLst>
              <a:ext uri="{FF2B5EF4-FFF2-40B4-BE49-F238E27FC236}">
                <a16:creationId xmlns:a16="http://schemas.microsoft.com/office/drawing/2014/main" id="{5BE142F0-8082-4C57-95A5-0891B4FE7803}"/>
              </a:ext>
            </a:extLst>
          </p:cNvPr>
          <p:cNvSpPr txBox="1"/>
          <p:nvPr/>
        </p:nvSpPr>
        <p:spPr>
          <a:xfrm>
            <a:off x="10060671" y="1868365"/>
            <a:ext cx="716864"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BAHRAIN</a:t>
            </a:r>
          </a:p>
        </p:txBody>
      </p:sp>
      <p:sp>
        <p:nvSpPr>
          <p:cNvPr id="8" name="TextBox 7">
            <a:extLst>
              <a:ext uri="{FF2B5EF4-FFF2-40B4-BE49-F238E27FC236}">
                <a16:creationId xmlns:a16="http://schemas.microsoft.com/office/drawing/2014/main" id="{24A0F214-A913-452C-8F72-24516EBC8C62}"/>
              </a:ext>
            </a:extLst>
          </p:cNvPr>
          <p:cNvSpPr txBox="1"/>
          <p:nvPr/>
        </p:nvSpPr>
        <p:spPr>
          <a:xfrm>
            <a:off x="8575267" y="1868366"/>
            <a:ext cx="792205" cy="600164"/>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KINGSTON</a:t>
            </a:r>
          </a:p>
          <a:p>
            <a:pPr algn="ctr"/>
            <a:r>
              <a:rPr lang="en-IN" sz="1100" dirty="0">
                <a:solidFill>
                  <a:schemeClr val="bg1"/>
                </a:solidFill>
              </a:rPr>
              <a:t>(SHJ)</a:t>
            </a:r>
          </a:p>
        </p:txBody>
      </p:sp>
      <p:sp>
        <p:nvSpPr>
          <p:cNvPr id="10" name="TextBox 9">
            <a:extLst>
              <a:ext uri="{FF2B5EF4-FFF2-40B4-BE49-F238E27FC236}">
                <a16:creationId xmlns:a16="http://schemas.microsoft.com/office/drawing/2014/main" id="{33020CAA-B26A-46DE-BB63-DF25E98603D5}"/>
              </a:ext>
            </a:extLst>
          </p:cNvPr>
          <p:cNvSpPr txBox="1"/>
          <p:nvPr/>
        </p:nvSpPr>
        <p:spPr>
          <a:xfrm>
            <a:off x="8683061" y="3190557"/>
            <a:ext cx="570990"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OMAN</a:t>
            </a:r>
          </a:p>
        </p:txBody>
      </p:sp>
      <p:sp>
        <p:nvSpPr>
          <p:cNvPr id="12" name="TextBox 11">
            <a:extLst>
              <a:ext uri="{FF2B5EF4-FFF2-40B4-BE49-F238E27FC236}">
                <a16:creationId xmlns:a16="http://schemas.microsoft.com/office/drawing/2014/main" id="{70C7A0B0-4650-4DE7-8F35-BDF2F3F217F4}"/>
              </a:ext>
            </a:extLst>
          </p:cNvPr>
          <p:cNvSpPr txBox="1"/>
          <p:nvPr/>
        </p:nvSpPr>
        <p:spPr>
          <a:xfrm>
            <a:off x="7167485" y="3203906"/>
            <a:ext cx="659155"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KUWAIT</a:t>
            </a:r>
          </a:p>
        </p:txBody>
      </p:sp>
      <p:sp>
        <p:nvSpPr>
          <p:cNvPr id="14" name="TextBox 13">
            <a:extLst>
              <a:ext uri="{FF2B5EF4-FFF2-40B4-BE49-F238E27FC236}">
                <a16:creationId xmlns:a16="http://schemas.microsoft.com/office/drawing/2014/main" id="{C0C70CD7-821D-4191-9CB2-E3547DC17372}"/>
              </a:ext>
            </a:extLst>
          </p:cNvPr>
          <p:cNvSpPr txBox="1"/>
          <p:nvPr/>
        </p:nvSpPr>
        <p:spPr>
          <a:xfrm>
            <a:off x="10158199" y="3190556"/>
            <a:ext cx="588623"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QATAR</a:t>
            </a:r>
          </a:p>
        </p:txBody>
      </p:sp>
      <p:sp>
        <p:nvSpPr>
          <p:cNvPr id="16" name="TextBox 15">
            <a:extLst>
              <a:ext uri="{FF2B5EF4-FFF2-40B4-BE49-F238E27FC236}">
                <a16:creationId xmlns:a16="http://schemas.microsoft.com/office/drawing/2014/main" id="{5470BA97-1750-4055-9AB4-846D03743EBE}"/>
              </a:ext>
            </a:extLst>
          </p:cNvPr>
          <p:cNvSpPr txBox="1"/>
          <p:nvPr/>
        </p:nvSpPr>
        <p:spPr>
          <a:xfrm>
            <a:off x="10042708" y="4502285"/>
            <a:ext cx="780984"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SRI LANKA</a:t>
            </a:r>
          </a:p>
        </p:txBody>
      </p:sp>
      <p:sp>
        <p:nvSpPr>
          <p:cNvPr id="18" name="TextBox 17">
            <a:extLst>
              <a:ext uri="{FF2B5EF4-FFF2-40B4-BE49-F238E27FC236}">
                <a16:creationId xmlns:a16="http://schemas.microsoft.com/office/drawing/2014/main" id="{0AB56B89-BF78-4BB3-AE21-D63AC51AD1EA}"/>
              </a:ext>
            </a:extLst>
          </p:cNvPr>
          <p:cNvSpPr txBox="1"/>
          <p:nvPr/>
        </p:nvSpPr>
        <p:spPr>
          <a:xfrm>
            <a:off x="7222756" y="4502285"/>
            <a:ext cx="542136"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SAUDI	</a:t>
            </a:r>
          </a:p>
        </p:txBody>
      </p:sp>
      <p:sp>
        <p:nvSpPr>
          <p:cNvPr id="20" name="TextBox 19">
            <a:extLst>
              <a:ext uri="{FF2B5EF4-FFF2-40B4-BE49-F238E27FC236}">
                <a16:creationId xmlns:a16="http://schemas.microsoft.com/office/drawing/2014/main" id="{7F5A20EC-7152-4FBB-A00C-66A0E56EFA3B}"/>
              </a:ext>
            </a:extLst>
          </p:cNvPr>
          <p:cNvSpPr txBox="1"/>
          <p:nvPr/>
        </p:nvSpPr>
        <p:spPr>
          <a:xfrm>
            <a:off x="8711113" y="4484062"/>
            <a:ext cx="514885" cy="430887"/>
          </a:xfrm>
          <a:prstGeom prst="rect">
            <a:avLst/>
          </a:prstGeom>
          <a:noFill/>
        </p:spPr>
        <p:txBody>
          <a:bodyPr wrap="none" rtlCol="0">
            <a:spAutoFit/>
          </a:bodyPr>
          <a:lstStyle/>
          <a:p>
            <a:pPr algn="ctr"/>
            <a:r>
              <a:rPr lang="en-IN" sz="1100" dirty="0">
                <a:solidFill>
                  <a:schemeClr val="bg1"/>
                </a:solidFill>
              </a:rPr>
              <a:t>CSS </a:t>
            </a:r>
          </a:p>
          <a:p>
            <a:pPr algn="ctr"/>
            <a:r>
              <a:rPr lang="en-IN" sz="1100" dirty="0">
                <a:solidFill>
                  <a:schemeClr val="bg1"/>
                </a:solidFill>
              </a:rPr>
              <a:t>INDIA</a:t>
            </a:r>
          </a:p>
        </p:txBody>
      </p:sp>
      <p:sp>
        <p:nvSpPr>
          <p:cNvPr id="23" name="Rectangle 22">
            <a:extLst>
              <a:ext uri="{FF2B5EF4-FFF2-40B4-BE49-F238E27FC236}">
                <a16:creationId xmlns:a16="http://schemas.microsoft.com/office/drawing/2014/main" id="{D359854A-EBAD-40D0-ADEC-809B9FAEA2F0}"/>
              </a:ext>
            </a:extLst>
          </p:cNvPr>
          <p:cNvSpPr/>
          <p:nvPr/>
        </p:nvSpPr>
        <p:spPr>
          <a:xfrm>
            <a:off x="6549887" y="5287617"/>
            <a:ext cx="4870174" cy="1202635"/>
          </a:xfrm>
          <a:prstGeom prst="rect">
            <a:avLst/>
          </a:prstGeom>
          <a:solidFill>
            <a:srgbClr val="AD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52D9C230-83C0-45F5-ABDE-C9B5C83E4F9C}"/>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152509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43402738-88DC-4DF1-AAFA-CD5D62A02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675"/>
          </a:xfrm>
          <a:prstGeom prst="rect">
            <a:avLst/>
          </a:prstGeom>
        </p:spPr>
      </p:pic>
      <p:sp>
        <p:nvSpPr>
          <p:cNvPr id="24" name="Rectangle 23">
            <a:extLst>
              <a:ext uri="{FF2B5EF4-FFF2-40B4-BE49-F238E27FC236}">
                <a16:creationId xmlns:a16="http://schemas.microsoft.com/office/drawing/2014/main" id="{83830047-EEDB-44D6-A961-A0D384E38B10}"/>
              </a:ext>
            </a:extLst>
          </p:cNvPr>
          <p:cNvSpPr/>
          <p:nvPr/>
        </p:nvSpPr>
        <p:spPr>
          <a:xfrm>
            <a:off x="0" y="1299575"/>
            <a:ext cx="12192000" cy="56822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48077578-A24A-4B71-AF84-F912D7DC7654}"/>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pic>
        <p:nvPicPr>
          <p:cNvPr id="13" name="Graphic 12" descr="Social network">
            <a:extLst>
              <a:ext uri="{FF2B5EF4-FFF2-40B4-BE49-F238E27FC236}">
                <a16:creationId xmlns:a16="http://schemas.microsoft.com/office/drawing/2014/main" id="{72B56F7B-DFE1-4D37-A7AE-0E196BB098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4469" y="2286739"/>
            <a:ext cx="3491302" cy="3491302"/>
          </a:xfrm>
          <a:prstGeom prst="rect">
            <a:avLst/>
          </a:prstGeom>
        </p:spPr>
      </p:pic>
      <p:pic>
        <p:nvPicPr>
          <p:cNvPr id="15" name="Graphic 14" descr="Covered plate">
            <a:extLst>
              <a:ext uri="{FF2B5EF4-FFF2-40B4-BE49-F238E27FC236}">
                <a16:creationId xmlns:a16="http://schemas.microsoft.com/office/drawing/2014/main" id="{736F66D4-0E50-4BF7-A43E-FF0EA207F6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8156" y="2105810"/>
            <a:ext cx="3672231" cy="3672231"/>
          </a:xfrm>
          <a:prstGeom prst="rect">
            <a:avLst/>
          </a:prstGeom>
        </p:spPr>
      </p:pic>
      <p:sp>
        <p:nvSpPr>
          <p:cNvPr id="23" name="TextBox 22">
            <a:extLst>
              <a:ext uri="{FF2B5EF4-FFF2-40B4-BE49-F238E27FC236}">
                <a16:creationId xmlns:a16="http://schemas.microsoft.com/office/drawing/2014/main" id="{5FC8EC6E-7A79-4F59-A8AF-58AA863465CF}"/>
              </a:ext>
            </a:extLst>
          </p:cNvPr>
          <p:cNvSpPr txBox="1"/>
          <p:nvPr/>
        </p:nvSpPr>
        <p:spPr>
          <a:xfrm>
            <a:off x="7115175" y="295845"/>
            <a:ext cx="3485121" cy="707886"/>
          </a:xfrm>
          <a:prstGeom prst="rect">
            <a:avLst/>
          </a:prstGeom>
          <a:noFill/>
        </p:spPr>
        <p:txBody>
          <a:bodyPr wrap="none" rtlCol="0">
            <a:spAutoFit/>
          </a:bodyPr>
          <a:lstStyle/>
          <a:p>
            <a:r>
              <a:rPr lang="en-IN" sz="4000" b="1" dirty="0"/>
              <a:t>OUR COMPANY</a:t>
            </a:r>
          </a:p>
        </p:txBody>
      </p:sp>
      <p:sp>
        <p:nvSpPr>
          <p:cNvPr id="7" name="Rectangle: Rounded Corners 6">
            <a:extLst>
              <a:ext uri="{FF2B5EF4-FFF2-40B4-BE49-F238E27FC236}">
                <a16:creationId xmlns:a16="http://schemas.microsoft.com/office/drawing/2014/main" id="{4FE60427-CFE2-4ECF-826B-D49C4DE12ADC}"/>
              </a:ext>
            </a:extLst>
          </p:cNvPr>
          <p:cNvSpPr/>
          <p:nvPr/>
        </p:nvSpPr>
        <p:spPr>
          <a:xfrm>
            <a:off x="2102811" y="1910301"/>
            <a:ext cx="2265680" cy="5629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59A834B0-44B4-40CB-86C0-764E42E59EF5}"/>
              </a:ext>
            </a:extLst>
          </p:cNvPr>
          <p:cNvSpPr txBox="1"/>
          <p:nvPr/>
        </p:nvSpPr>
        <p:spPr>
          <a:xfrm>
            <a:off x="2239520" y="1953032"/>
            <a:ext cx="1981200" cy="461665"/>
          </a:xfrm>
          <a:prstGeom prst="rect">
            <a:avLst/>
          </a:prstGeom>
          <a:solidFill>
            <a:srgbClr val="FF0000"/>
          </a:solidFill>
        </p:spPr>
        <p:txBody>
          <a:bodyPr wrap="square" rtlCol="0">
            <a:spAutoFit/>
          </a:bodyPr>
          <a:lstStyle/>
          <a:p>
            <a:pPr algn="ctr"/>
            <a:r>
              <a:rPr lang="en-IN" sz="2400" b="1" dirty="0">
                <a:solidFill>
                  <a:schemeClr val="bg1"/>
                </a:solidFill>
                <a:hlinkClick r:id="rId8" action="ppaction://hlinksldjump">
                  <a:extLst>
                    <a:ext uri="{A12FA001-AC4F-418D-AE19-62706E023703}">
                      <ahyp:hlinkClr xmlns:ahyp="http://schemas.microsoft.com/office/drawing/2018/hyperlinkcolor" val="tx"/>
                    </a:ext>
                  </a:extLst>
                </a:hlinkClick>
              </a:rPr>
              <a:t>OUR GROUP</a:t>
            </a:r>
            <a:endParaRPr lang="en-IN" sz="2400" b="1" dirty="0">
              <a:solidFill>
                <a:schemeClr val="bg1"/>
              </a:solidFill>
            </a:endParaRPr>
          </a:p>
        </p:txBody>
      </p:sp>
      <p:sp>
        <p:nvSpPr>
          <p:cNvPr id="10" name="Rectangle: Rounded Corners 9">
            <a:extLst>
              <a:ext uri="{FF2B5EF4-FFF2-40B4-BE49-F238E27FC236}">
                <a16:creationId xmlns:a16="http://schemas.microsoft.com/office/drawing/2014/main" id="{9C0CDCF3-6DFA-4C1E-A044-A4428AB98559}"/>
              </a:ext>
            </a:extLst>
          </p:cNvPr>
          <p:cNvSpPr/>
          <p:nvPr/>
        </p:nvSpPr>
        <p:spPr>
          <a:xfrm>
            <a:off x="8081756" y="1953032"/>
            <a:ext cx="2265680" cy="5629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949A8597-C6FC-4C6D-A170-261EC2C27062}"/>
              </a:ext>
            </a:extLst>
          </p:cNvPr>
          <p:cNvSpPr txBox="1"/>
          <p:nvPr/>
        </p:nvSpPr>
        <p:spPr>
          <a:xfrm>
            <a:off x="8420909" y="1994699"/>
            <a:ext cx="1609725" cy="461665"/>
          </a:xfrm>
          <a:prstGeom prst="rect">
            <a:avLst/>
          </a:prstGeom>
          <a:solidFill>
            <a:srgbClr val="FF0000"/>
          </a:solidFill>
        </p:spPr>
        <p:txBody>
          <a:bodyPr wrap="square" rtlCol="0">
            <a:spAutoFit/>
          </a:bodyPr>
          <a:lstStyle/>
          <a:p>
            <a:pPr algn="ctr"/>
            <a:r>
              <a:rPr lang="en-IN" sz="2400" b="1" dirty="0">
                <a:solidFill>
                  <a:schemeClr val="bg1"/>
                </a:solidFill>
                <a:hlinkClick r:id="rId9" action="ppaction://hlinksldjump">
                  <a:extLst>
                    <a:ext uri="{A12FA001-AC4F-418D-AE19-62706E023703}">
                      <ahyp:hlinkClr xmlns:ahyp="http://schemas.microsoft.com/office/drawing/2018/hyperlinkcolor" val="tx"/>
                    </a:ext>
                  </a:extLst>
                </a:hlinkClick>
              </a:rPr>
              <a:t>SERVICES</a:t>
            </a:r>
            <a:endParaRPr lang="en-IN" sz="2400" b="1" dirty="0">
              <a:solidFill>
                <a:schemeClr val="bg1"/>
              </a:solidFill>
            </a:endParaRPr>
          </a:p>
        </p:txBody>
      </p:sp>
    </p:spTree>
    <p:extLst>
      <p:ext uri="{BB962C8B-B14F-4D97-AF65-F5344CB8AC3E}">
        <p14:creationId xmlns:p14="http://schemas.microsoft.com/office/powerpoint/2010/main" val="369780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ABU DHABI</a:t>
            </a:r>
          </a:p>
          <a:p>
            <a:endParaRPr lang="en-IN" dirty="0">
              <a:solidFill>
                <a:schemeClr val="bg1"/>
              </a:solidFill>
            </a:endParaRPr>
          </a:p>
          <a:p>
            <a:r>
              <a:rPr lang="en-IN" dirty="0">
                <a:solidFill>
                  <a:schemeClr val="bg1"/>
                </a:solidFill>
              </a:rPr>
              <a:t>CSS Abu Dhabi has been successful in providing optimum solutions in the freight forwarding &amp; logistics industry on a regular basis, while concentrating in niche areas of local and international land transportation, projects management, personal effects management; major contracts with multinational companies within the oil and petroleum industries are also secured.</a:t>
            </a:r>
          </a:p>
          <a:p>
            <a:endParaRPr lang="en-IN" dirty="0">
              <a:solidFill>
                <a:schemeClr val="bg1"/>
              </a:solidFill>
            </a:endParaRP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464904"/>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468219"/>
            <a:ext cx="7020833" cy="3139321"/>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Globally monitoring purchase orders </a:t>
            </a:r>
          </a:p>
          <a:p>
            <a:pPr marL="285750" indent="-285750">
              <a:buFontTx/>
              <a:buChar char="-"/>
            </a:pPr>
            <a:r>
              <a:rPr lang="en-IN" dirty="0">
                <a:solidFill>
                  <a:schemeClr val="bg1"/>
                </a:solidFill>
              </a:rPr>
              <a:t>Hands-on project/contract coordination</a:t>
            </a:r>
          </a:p>
          <a:p>
            <a:pPr marL="285750" indent="-285750">
              <a:buFontTx/>
              <a:buChar char="-"/>
            </a:pPr>
            <a:r>
              <a:rPr lang="en-IN" dirty="0">
                <a:solidFill>
                  <a:schemeClr val="bg1"/>
                </a:solidFill>
              </a:rPr>
              <a:t>On-site supervision at origin, destination or transit point, </a:t>
            </a:r>
          </a:p>
          <a:p>
            <a:r>
              <a:rPr lang="en-IN" dirty="0">
                <a:solidFill>
                  <a:schemeClr val="bg1"/>
                </a:solidFill>
              </a:rPr>
              <a:t>      as required</a:t>
            </a:r>
          </a:p>
          <a:p>
            <a:pPr marL="285750" indent="-285750">
              <a:buFontTx/>
              <a:buChar char="-"/>
            </a:pPr>
            <a:r>
              <a:rPr lang="en-IN" dirty="0">
                <a:solidFill>
                  <a:schemeClr val="bg1"/>
                </a:solidFill>
              </a:rPr>
              <a:t>Technical planning for all heavy lifts and over dimensional load via </a:t>
            </a:r>
          </a:p>
          <a:p>
            <a:r>
              <a:rPr lang="en-IN" dirty="0">
                <a:solidFill>
                  <a:schemeClr val="bg1"/>
                </a:solidFill>
              </a:rPr>
              <a:t>      special trucks, barges, ocean vessels and aircrafts</a:t>
            </a:r>
          </a:p>
          <a:p>
            <a:pPr marL="285750" indent="-285750">
              <a:buFontTx/>
              <a:buChar char="-"/>
            </a:pPr>
            <a:r>
              <a:rPr lang="en-IN" dirty="0">
                <a:solidFill>
                  <a:schemeClr val="bg1"/>
                </a:solidFill>
              </a:rPr>
              <a:t>Optimal combination of liner services to meet project /contract needs</a:t>
            </a:r>
          </a:p>
          <a:p>
            <a:pPr marL="285750" indent="-285750">
              <a:buFontTx/>
              <a:buChar char="-"/>
            </a:pPr>
            <a:r>
              <a:rPr lang="en-IN" dirty="0">
                <a:solidFill>
                  <a:schemeClr val="bg1"/>
                </a:solidFill>
              </a:rPr>
              <a:t>Detailed and accurate documentation with status updated report</a:t>
            </a:r>
          </a:p>
          <a:p>
            <a:pPr marL="285750" indent="-285750">
              <a:buFontTx/>
              <a:buChar char="-"/>
            </a:pPr>
            <a:r>
              <a:rPr lang="en-IN" dirty="0">
                <a:solidFill>
                  <a:schemeClr val="bg1"/>
                </a:solidFill>
              </a:rPr>
              <a:t>Advise on optimal cargo specifications to minimize cost and </a:t>
            </a:r>
          </a:p>
          <a:p>
            <a:r>
              <a:rPr lang="en-IN" dirty="0">
                <a:solidFill>
                  <a:schemeClr val="bg1"/>
                </a:solidFill>
              </a:rPr>
              <a:t>     maximize safe handling</a:t>
            </a:r>
          </a:p>
        </p:txBody>
      </p:sp>
      <p:sp>
        <p:nvSpPr>
          <p:cNvPr id="12" name="TextBox 11">
            <a:extLst>
              <a:ext uri="{FF2B5EF4-FFF2-40B4-BE49-F238E27FC236}">
                <a16:creationId xmlns:a16="http://schemas.microsoft.com/office/drawing/2014/main" id="{C9762681-25F8-49EC-A665-BF9E06E830DB}"/>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253250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KINGSTON, SHARJAH</a:t>
            </a:r>
          </a:p>
          <a:p>
            <a:endParaRPr lang="en-IN" dirty="0">
              <a:solidFill>
                <a:schemeClr val="bg1"/>
              </a:solidFill>
            </a:endParaRPr>
          </a:p>
          <a:p>
            <a:r>
              <a:rPr lang="en-IN" dirty="0">
                <a:solidFill>
                  <a:schemeClr val="bg1"/>
                </a:solidFill>
              </a:rPr>
              <a:t>CSS Kingston Logistics offers 3PL facilities, a first-of-its-kind in SAIF Zone, Sharjah. With state of the art facility warehousing and management, CSS Kingston is all set to cater to the ever increasing demand for Storage and freight forwarding in this region. A joint venture company formed by the collaboration of CSS Group, the leading NVOCC in the Middle East and Indian Sub Continent and Kingston Holdings, the renowned business house with diversified business interests in the Middle East, CSS Kingston has a wide range of 3PL activities to enhance the business environment of the region.</a:t>
            </a:r>
          </a:p>
          <a:p>
            <a:endParaRPr lang="en-IN" dirty="0">
              <a:solidFill>
                <a:schemeClr val="bg1"/>
              </a:solidFill>
            </a:endParaRP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822712"/>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826027"/>
            <a:ext cx="5637954" cy="3970318"/>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Located in </a:t>
            </a:r>
            <a:r>
              <a:rPr lang="en-IN" dirty="0" err="1">
                <a:solidFill>
                  <a:schemeClr val="bg1"/>
                </a:solidFill>
              </a:rPr>
              <a:t>Saif</a:t>
            </a:r>
            <a:r>
              <a:rPr lang="en-IN" dirty="0">
                <a:solidFill>
                  <a:schemeClr val="bg1"/>
                </a:solidFill>
              </a:rPr>
              <a:t> Zone &amp; Hamriyah Free Zone</a:t>
            </a:r>
          </a:p>
          <a:p>
            <a:pPr marL="285750" indent="-285750">
              <a:buFontTx/>
              <a:buChar char="-"/>
            </a:pPr>
            <a:r>
              <a:rPr lang="en-IN" dirty="0">
                <a:solidFill>
                  <a:schemeClr val="bg1"/>
                </a:solidFill>
              </a:rPr>
              <a:t>110,000 sq. ft. warehousing facilities</a:t>
            </a:r>
          </a:p>
          <a:p>
            <a:pPr marL="285750" indent="-285750">
              <a:buFontTx/>
              <a:buChar char="-"/>
            </a:pPr>
            <a:r>
              <a:rPr lang="en-IN" dirty="0">
                <a:solidFill>
                  <a:schemeClr val="bg1"/>
                </a:solidFill>
              </a:rPr>
              <a:t>90,000 sq. ft. Open Yard storage</a:t>
            </a:r>
          </a:p>
          <a:p>
            <a:pPr marL="285750" indent="-285750">
              <a:buFontTx/>
              <a:buChar char="-"/>
            </a:pPr>
            <a:r>
              <a:rPr lang="en-IN" dirty="0">
                <a:solidFill>
                  <a:schemeClr val="bg1"/>
                </a:solidFill>
              </a:rPr>
              <a:t>Fully-racked warehouse</a:t>
            </a:r>
          </a:p>
          <a:p>
            <a:pPr marL="285750" indent="-285750">
              <a:buFontTx/>
              <a:buChar char="-"/>
            </a:pPr>
            <a:r>
              <a:rPr lang="en-IN" dirty="0">
                <a:solidFill>
                  <a:schemeClr val="bg1"/>
                </a:solidFill>
              </a:rPr>
              <a:t>Temperature control facilities</a:t>
            </a:r>
          </a:p>
          <a:p>
            <a:pPr marL="285750" indent="-285750">
              <a:buFontTx/>
              <a:buChar char="-"/>
            </a:pPr>
            <a:r>
              <a:rPr lang="en-IN" dirty="0">
                <a:solidFill>
                  <a:schemeClr val="bg1"/>
                </a:solidFill>
              </a:rPr>
              <a:t>Reworking and modifications</a:t>
            </a:r>
          </a:p>
          <a:p>
            <a:pPr marL="285750" indent="-285750">
              <a:buFontTx/>
              <a:buChar char="-"/>
            </a:pPr>
            <a:r>
              <a:rPr lang="en-IN" dirty="0">
                <a:solidFill>
                  <a:schemeClr val="bg1"/>
                </a:solidFill>
              </a:rPr>
              <a:t>Repacking, picking and sorting</a:t>
            </a:r>
          </a:p>
          <a:p>
            <a:pPr marL="285750" indent="-285750">
              <a:buFontTx/>
              <a:buChar char="-"/>
            </a:pPr>
            <a:r>
              <a:rPr lang="en-IN" dirty="0">
                <a:solidFill>
                  <a:schemeClr val="bg1"/>
                </a:solidFill>
              </a:rPr>
              <a:t>Barcoding, </a:t>
            </a:r>
            <a:r>
              <a:rPr lang="en-IN" dirty="0" err="1">
                <a:solidFill>
                  <a:schemeClr val="bg1"/>
                </a:solidFill>
              </a:rPr>
              <a:t>labeling</a:t>
            </a:r>
            <a:r>
              <a:rPr lang="en-IN" dirty="0">
                <a:solidFill>
                  <a:schemeClr val="bg1"/>
                </a:solidFill>
              </a:rPr>
              <a:t> and scanning</a:t>
            </a:r>
          </a:p>
          <a:p>
            <a:pPr marL="285750" indent="-285750">
              <a:buFontTx/>
              <a:buChar char="-"/>
            </a:pPr>
            <a:r>
              <a:rPr lang="en-IN" dirty="0">
                <a:solidFill>
                  <a:schemeClr val="bg1"/>
                </a:solidFill>
              </a:rPr>
              <a:t>Case-packed distribution</a:t>
            </a:r>
          </a:p>
          <a:p>
            <a:pPr marL="285750" indent="-285750">
              <a:buFontTx/>
              <a:buChar char="-"/>
            </a:pPr>
            <a:r>
              <a:rPr lang="en-IN" dirty="0">
                <a:solidFill>
                  <a:schemeClr val="bg1"/>
                </a:solidFill>
              </a:rPr>
              <a:t>RFID secured Warehousing and inventory management</a:t>
            </a:r>
          </a:p>
          <a:p>
            <a:pPr marL="285750" indent="-285750">
              <a:buFontTx/>
              <a:buChar char="-"/>
            </a:pPr>
            <a:r>
              <a:rPr lang="en-IN" dirty="0">
                <a:solidFill>
                  <a:schemeClr val="bg1"/>
                </a:solidFill>
              </a:rPr>
              <a:t>Documentation and Customs clearance services</a:t>
            </a:r>
          </a:p>
          <a:p>
            <a:pPr marL="285750" indent="-285750">
              <a:buFontTx/>
              <a:buChar char="-"/>
            </a:pPr>
            <a:r>
              <a:rPr lang="en-IN" dirty="0">
                <a:solidFill>
                  <a:schemeClr val="bg1"/>
                </a:solidFill>
              </a:rPr>
              <a:t>Shipment track and trace</a:t>
            </a:r>
          </a:p>
          <a:p>
            <a:pPr marL="285750" indent="-285750">
              <a:buFontTx/>
              <a:buChar char="-"/>
            </a:pPr>
            <a:r>
              <a:rPr lang="en-IN" dirty="0">
                <a:solidFill>
                  <a:schemeClr val="bg1"/>
                </a:solidFill>
              </a:rPr>
              <a:t>Delivery services to end-use</a:t>
            </a:r>
          </a:p>
        </p:txBody>
      </p:sp>
      <p:sp>
        <p:nvSpPr>
          <p:cNvPr id="6" name="TextBox 5">
            <a:extLst>
              <a:ext uri="{FF2B5EF4-FFF2-40B4-BE49-F238E27FC236}">
                <a16:creationId xmlns:a16="http://schemas.microsoft.com/office/drawing/2014/main" id="{7CBE30C9-C4C0-4C9E-8F54-1A41966B05A0}"/>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296523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BAHRAIN</a:t>
            </a:r>
          </a:p>
          <a:p>
            <a:endParaRPr lang="en-IN" dirty="0">
              <a:solidFill>
                <a:schemeClr val="bg1"/>
              </a:solidFill>
            </a:endParaRPr>
          </a:p>
          <a:p>
            <a:r>
              <a:rPr lang="en-IN" dirty="0">
                <a:solidFill>
                  <a:schemeClr val="bg1"/>
                </a:solidFill>
              </a:rPr>
              <a:t>CSS Bahrain has been maintaining an excellent relationship with leading carriers, thereby ensuring competitive rates and services to its valued clients.</a:t>
            </a:r>
          </a:p>
          <a:p>
            <a:r>
              <a:rPr lang="en-IN" dirty="0">
                <a:solidFill>
                  <a:schemeClr val="bg1"/>
                </a:solidFill>
              </a:rPr>
              <a:t>As a market leader in project freight management, CSS Bahrain offers integrated turnkey project forwarding solutions to worldwide destinations. With its hands-on management team and highly experienced project professionals, CSS Bahrain understands the specific requirements of individual projects and tailors its services according to a client’s requirement.</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852529"/>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855844"/>
            <a:ext cx="4065600" cy="1477328"/>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Quick turnaround of containers</a:t>
            </a:r>
          </a:p>
          <a:p>
            <a:pPr marL="285750" indent="-285750">
              <a:buFontTx/>
              <a:buChar char="-"/>
            </a:pPr>
            <a:r>
              <a:rPr lang="en-IN" dirty="0">
                <a:solidFill>
                  <a:schemeClr val="bg1"/>
                </a:solidFill>
              </a:rPr>
              <a:t>Trained and experienced professionals</a:t>
            </a:r>
          </a:p>
          <a:p>
            <a:pPr marL="285750" indent="-285750">
              <a:buFontTx/>
              <a:buChar char="-"/>
            </a:pPr>
            <a:r>
              <a:rPr lang="en-IN" dirty="0">
                <a:solidFill>
                  <a:schemeClr val="bg1"/>
                </a:solidFill>
              </a:rPr>
              <a:t>Strong international network</a:t>
            </a:r>
          </a:p>
          <a:p>
            <a:pPr marL="285750" indent="-285750">
              <a:buFontTx/>
              <a:buChar char="-"/>
            </a:pPr>
            <a:r>
              <a:rPr lang="en-IN" dirty="0">
                <a:solidFill>
                  <a:schemeClr val="bg1"/>
                </a:solidFill>
              </a:rPr>
              <a:t>Expertise in Projects Handling</a:t>
            </a:r>
          </a:p>
        </p:txBody>
      </p:sp>
      <p:sp>
        <p:nvSpPr>
          <p:cNvPr id="4" name="TextBox 3">
            <a:extLst>
              <a:ext uri="{FF2B5EF4-FFF2-40B4-BE49-F238E27FC236}">
                <a16:creationId xmlns:a16="http://schemas.microsoft.com/office/drawing/2014/main" id="{942C5BDE-F59A-4158-B70D-F4AAAC31CB87}"/>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379248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KUWAIT</a:t>
            </a:r>
          </a:p>
          <a:p>
            <a:endParaRPr lang="en-IN" dirty="0">
              <a:solidFill>
                <a:schemeClr val="bg1"/>
              </a:solidFill>
            </a:endParaRPr>
          </a:p>
          <a:p>
            <a:r>
              <a:rPr lang="en-IN" dirty="0">
                <a:solidFill>
                  <a:schemeClr val="bg1"/>
                </a:solidFill>
              </a:rPr>
              <a:t>Consolidated Shipping Services W.L.L. Kuwait was established in association with Al Bader Group, a well-known business house in Kuwait. With a commitment to quality service across all facets of the freight forwarding and logistics industry, it ensures the highest level of client satisfaction.</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464904"/>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468219"/>
            <a:ext cx="6704528" cy="2031325"/>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Warehouse area of over 10,800 </a:t>
            </a:r>
            <a:r>
              <a:rPr lang="en-IN" dirty="0" err="1">
                <a:solidFill>
                  <a:schemeClr val="bg1"/>
                </a:solidFill>
              </a:rPr>
              <a:t>sq.ft</a:t>
            </a:r>
            <a:r>
              <a:rPr lang="en-IN" dirty="0">
                <a:solidFill>
                  <a:schemeClr val="bg1"/>
                </a:solidFill>
              </a:rPr>
              <a:t>. in Shuwaikh for storage and </a:t>
            </a:r>
          </a:p>
          <a:p>
            <a:r>
              <a:rPr lang="en-IN" dirty="0">
                <a:solidFill>
                  <a:schemeClr val="bg1"/>
                </a:solidFill>
              </a:rPr>
              <a:t>     export cargoes</a:t>
            </a:r>
          </a:p>
          <a:p>
            <a:pPr marL="285750" indent="-285750">
              <a:buFontTx/>
              <a:buChar char="-"/>
            </a:pPr>
            <a:r>
              <a:rPr lang="en-IN" dirty="0">
                <a:solidFill>
                  <a:schemeClr val="bg1"/>
                </a:solidFill>
              </a:rPr>
              <a:t>16,000 </a:t>
            </a:r>
            <a:r>
              <a:rPr lang="en-IN" dirty="0" err="1">
                <a:solidFill>
                  <a:schemeClr val="bg1"/>
                </a:solidFill>
              </a:rPr>
              <a:t>sq.ft</a:t>
            </a:r>
            <a:r>
              <a:rPr lang="en-IN" dirty="0">
                <a:solidFill>
                  <a:schemeClr val="bg1"/>
                </a:solidFill>
              </a:rPr>
              <a:t>. bonded warehouse facility in Kuwait Free Trade Zone </a:t>
            </a:r>
          </a:p>
          <a:p>
            <a:r>
              <a:rPr lang="en-IN" dirty="0">
                <a:solidFill>
                  <a:schemeClr val="bg1"/>
                </a:solidFill>
              </a:rPr>
              <a:t>     (KFTZ) for import cargoes</a:t>
            </a:r>
          </a:p>
          <a:p>
            <a:pPr marL="285750" indent="-285750">
              <a:buFontTx/>
              <a:buChar char="-"/>
            </a:pPr>
            <a:r>
              <a:rPr lang="en-IN" dirty="0">
                <a:solidFill>
                  <a:schemeClr val="bg1"/>
                </a:solidFill>
              </a:rPr>
              <a:t>CSS Kuwait operated fleet of trucks, trailers and vehicles</a:t>
            </a:r>
          </a:p>
          <a:p>
            <a:pPr marL="285750" indent="-285750">
              <a:buFontTx/>
              <a:buChar char="-"/>
            </a:pPr>
            <a:r>
              <a:rPr lang="en-IN" dirty="0">
                <a:solidFill>
                  <a:schemeClr val="bg1"/>
                </a:solidFill>
              </a:rPr>
              <a:t>Trained and experienced professionals</a:t>
            </a:r>
          </a:p>
        </p:txBody>
      </p:sp>
      <p:sp>
        <p:nvSpPr>
          <p:cNvPr id="4" name="TextBox 3">
            <a:extLst>
              <a:ext uri="{FF2B5EF4-FFF2-40B4-BE49-F238E27FC236}">
                <a16:creationId xmlns:a16="http://schemas.microsoft.com/office/drawing/2014/main" id="{FC5D69F2-979D-4E35-AE33-171AF27B587F}"/>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93817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OMAN</a:t>
            </a:r>
          </a:p>
          <a:p>
            <a:endParaRPr lang="en-IN" dirty="0">
              <a:solidFill>
                <a:schemeClr val="bg1"/>
              </a:solidFill>
            </a:endParaRPr>
          </a:p>
          <a:p>
            <a:r>
              <a:rPr lang="en-IN" dirty="0">
                <a:solidFill>
                  <a:schemeClr val="bg1"/>
                </a:solidFill>
              </a:rPr>
              <a:t>Comprehensive Consolidated Trade and Shipping L.L.C., has access to an impressive network of global partners, leading them to all corners of the world. </a:t>
            </a:r>
          </a:p>
          <a:p>
            <a:r>
              <a:rPr lang="en-IN" dirty="0">
                <a:solidFill>
                  <a:schemeClr val="bg1"/>
                </a:solidFill>
              </a:rPr>
              <a:t>CCTS Oman ensures professional, world-class services are offered throughout all segments of its operations. </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464904"/>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468219"/>
            <a:ext cx="4834850" cy="1200329"/>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Quick turnaround of containers</a:t>
            </a:r>
          </a:p>
          <a:p>
            <a:pPr marL="285750" indent="-285750">
              <a:buFontTx/>
              <a:buChar char="-"/>
            </a:pPr>
            <a:r>
              <a:rPr lang="en-IN" dirty="0">
                <a:solidFill>
                  <a:schemeClr val="bg1"/>
                </a:solidFill>
              </a:rPr>
              <a:t>Exceptionally strong international network</a:t>
            </a:r>
          </a:p>
          <a:p>
            <a:pPr marL="285750" indent="-285750">
              <a:buFontTx/>
              <a:buChar char="-"/>
            </a:pPr>
            <a:r>
              <a:rPr lang="en-IN" dirty="0">
                <a:solidFill>
                  <a:schemeClr val="bg1"/>
                </a:solidFill>
              </a:rPr>
              <a:t>Operations managed by CSS Group technology</a:t>
            </a:r>
          </a:p>
        </p:txBody>
      </p:sp>
      <p:sp>
        <p:nvSpPr>
          <p:cNvPr id="4" name="TextBox 3">
            <a:extLst>
              <a:ext uri="{FF2B5EF4-FFF2-40B4-BE49-F238E27FC236}">
                <a16:creationId xmlns:a16="http://schemas.microsoft.com/office/drawing/2014/main" id="{DED16B0D-3F7E-4BB0-B9FC-B8A45BC756CB}"/>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79852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QATAR</a:t>
            </a:r>
          </a:p>
          <a:p>
            <a:endParaRPr lang="en-IN" dirty="0">
              <a:solidFill>
                <a:schemeClr val="bg1"/>
              </a:solidFill>
            </a:endParaRPr>
          </a:p>
          <a:p>
            <a:r>
              <a:rPr lang="en-IN" dirty="0">
                <a:solidFill>
                  <a:schemeClr val="bg1"/>
                </a:solidFill>
              </a:rPr>
              <a:t>Console Shipping Services, with a dedicated infrastructure and pool of trained manpower, is catering to all shipping and logistics requirements that the industry demands. </a:t>
            </a:r>
          </a:p>
          <a:p>
            <a:r>
              <a:rPr lang="en-IN" dirty="0">
                <a:solidFill>
                  <a:schemeClr val="bg1"/>
                </a:solidFill>
              </a:rPr>
              <a:t>Being a part of the renowned CSS Group, CSS Qatar has an edge when it comes to all things operations along with a wide network of global partners.</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464904"/>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468219"/>
            <a:ext cx="4834850" cy="1200329"/>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Quick turnaround of containers</a:t>
            </a:r>
          </a:p>
          <a:p>
            <a:pPr marL="285750" indent="-285750">
              <a:buFontTx/>
              <a:buChar char="-"/>
            </a:pPr>
            <a:r>
              <a:rPr lang="en-IN" dirty="0">
                <a:solidFill>
                  <a:schemeClr val="bg1"/>
                </a:solidFill>
              </a:rPr>
              <a:t>Exceptionally strong international network</a:t>
            </a:r>
          </a:p>
          <a:p>
            <a:pPr marL="285750" indent="-285750">
              <a:buFontTx/>
              <a:buChar char="-"/>
            </a:pPr>
            <a:r>
              <a:rPr lang="en-IN" dirty="0">
                <a:solidFill>
                  <a:schemeClr val="bg1"/>
                </a:solidFill>
              </a:rPr>
              <a:t>Operations managed by CSS Group technology</a:t>
            </a:r>
          </a:p>
        </p:txBody>
      </p:sp>
      <p:sp>
        <p:nvSpPr>
          <p:cNvPr id="6" name="TextBox 5">
            <a:extLst>
              <a:ext uri="{FF2B5EF4-FFF2-40B4-BE49-F238E27FC236}">
                <a16:creationId xmlns:a16="http://schemas.microsoft.com/office/drawing/2014/main" id="{71EB5340-694F-4265-9794-21255B613036}"/>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129116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SAUDI ARABIA</a:t>
            </a:r>
          </a:p>
          <a:p>
            <a:endParaRPr lang="en-IN" dirty="0">
              <a:solidFill>
                <a:schemeClr val="bg1"/>
              </a:solidFill>
            </a:endParaRPr>
          </a:p>
          <a:p>
            <a:r>
              <a:rPr lang="en-IN" dirty="0">
                <a:solidFill>
                  <a:schemeClr val="bg1"/>
                </a:solidFill>
              </a:rPr>
              <a:t>Consolidated Shipping Services L.L.C has operations in three major cities in KSA; namely Riyadh, Dammam &amp; Jeddah.</a:t>
            </a:r>
          </a:p>
          <a:p>
            <a:r>
              <a:rPr lang="en-IN" dirty="0">
                <a:solidFill>
                  <a:schemeClr val="bg1"/>
                </a:solidFill>
              </a:rPr>
              <a:t>The CSS Group’s KSA branch - with its tailored infrastructure and skilled personnel - caters to end-to-end shipping and logistics requirements in the region. </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464904"/>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4" name="TextBox 3">
            <a:extLst>
              <a:ext uri="{FF2B5EF4-FFF2-40B4-BE49-F238E27FC236}">
                <a16:creationId xmlns:a16="http://schemas.microsoft.com/office/drawing/2014/main" id="{58FFB811-2845-4E80-9C01-38AAA7EB1C7E}"/>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150528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INDIA</a:t>
            </a:r>
          </a:p>
          <a:p>
            <a:endParaRPr lang="en-IN" dirty="0">
              <a:solidFill>
                <a:schemeClr val="bg1"/>
              </a:solidFill>
            </a:endParaRPr>
          </a:p>
          <a:p>
            <a:r>
              <a:rPr lang="en-IN" dirty="0">
                <a:solidFill>
                  <a:schemeClr val="bg1"/>
                </a:solidFill>
              </a:rPr>
              <a:t>Console Shipping Services India </a:t>
            </a:r>
            <a:r>
              <a:rPr lang="en-IN" dirty="0" err="1">
                <a:solidFill>
                  <a:schemeClr val="bg1"/>
                </a:solidFill>
              </a:rPr>
              <a:t>Pvt.</a:t>
            </a:r>
            <a:r>
              <a:rPr lang="en-IN" dirty="0">
                <a:solidFill>
                  <a:schemeClr val="bg1"/>
                </a:solidFill>
              </a:rPr>
              <a:t> Ltd. was established more than a decade ago, with operations in Tirupur, Tuticorin and Coimbatore, further expanding its horizons in India. </a:t>
            </a:r>
          </a:p>
          <a:p>
            <a:r>
              <a:rPr lang="en-IN" dirty="0">
                <a:solidFill>
                  <a:schemeClr val="bg1"/>
                </a:solidFill>
              </a:rPr>
              <a:t>In an industry with ever increasing demands, CSS India has proven to deliver the best to its clients around the globe. Regarded as one of the leading players in the integrated freight forwarding and logistics solutions industry today, CSS India operates from all major gateway ports, and commercial and industrial hubs in India </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812771"/>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10" name="TextBox 9">
            <a:extLst>
              <a:ext uri="{FF2B5EF4-FFF2-40B4-BE49-F238E27FC236}">
                <a16:creationId xmlns:a16="http://schemas.microsoft.com/office/drawing/2014/main" id="{CB577E31-F5B3-45AC-B289-F8BBC7905819}"/>
              </a:ext>
            </a:extLst>
          </p:cNvPr>
          <p:cNvSpPr txBox="1"/>
          <p:nvPr/>
        </p:nvSpPr>
        <p:spPr>
          <a:xfrm>
            <a:off x="5191530" y="2816086"/>
            <a:ext cx="5656805" cy="1477328"/>
          </a:xfrm>
          <a:prstGeom prst="rect">
            <a:avLst/>
          </a:prstGeom>
          <a:noFill/>
        </p:spPr>
        <p:txBody>
          <a:bodyPr wrap="none" rtlCol="0">
            <a:spAutoFit/>
          </a:bodyPr>
          <a:lstStyle/>
          <a:p>
            <a:r>
              <a:rPr lang="en-IN" b="1" dirty="0">
                <a:solidFill>
                  <a:schemeClr val="bg1"/>
                </a:solidFill>
              </a:rPr>
              <a:t>Facilities </a:t>
            </a:r>
          </a:p>
          <a:p>
            <a:pPr marL="285750" indent="-285750">
              <a:buFontTx/>
              <a:buChar char="-"/>
            </a:pPr>
            <a:r>
              <a:rPr lang="en-IN" dirty="0">
                <a:solidFill>
                  <a:schemeClr val="bg1"/>
                </a:solidFill>
              </a:rPr>
              <a:t>State-of-the art facilities</a:t>
            </a:r>
          </a:p>
          <a:p>
            <a:pPr marL="285750" indent="-285750">
              <a:buFontTx/>
              <a:buChar char="-"/>
            </a:pPr>
            <a:r>
              <a:rPr lang="en-IN" dirty="0">
                <a:solidFill>
                  <a:schemeClr val="bg1"/>
                </a:solidFill>
              </a:rPr>
              <a:t>Strategically located offices across the country</a:t>
            </a:r>
          </a:p>
          <a:p>
            <a:pPr marL="285750" indent="-285750">
              <a:buFontTx/>
              <a:buChar char="-"/>
            </a:pPr>
            <a:r>
              <a:rPr lang="en-IN" dirty="0">
                <a:solidFill>
                  <a:schemeClr val="bg1"/>
                </a:solidFill>
              </a:rPr>
              <a:t>Integrated software solution developed in-house (FINS)</a:t>
            </a:r>
          </a:p>
          <a:p>
            <a:pPr marL="285750" indent="-285750">
              <a:buFontTx/>
              <a:buChar char="-"/>
            </a:pPr>
            <a:r>
              <a:rPr lang="en-IN" dirty="0">
                <a:solidFill>
                  <a:schemeClr val="bg1"/>
                </a:solidFill>
              </a:rPr>
              <a:t>Trained and experienced professionals</a:t>
            </a:r>
          </a:p>
        </p:txBody>
      </p:sp>
      <p:sp>
        <p:nvSpPr>
          <p:cNvPr id="4" name="TextBox 3">
            <a:extLst>
              <a:ext uri="{FF2B5EF4-FFF2-40B4-BE49-F238E27FC236}">
                <a16:creationId xmlns:a16="http://schemas.microsoft.com/office/drawing/2014/main" id="{B91775E8-5E3A-4DC0-9130-FD507BFF4C3C}"/>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292362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34D7-CB28-43E0-A431-385F83D30C6B}"/>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dirty="0">
              <a:solidFill>
                <a:schemeClr val="bg1"/>
              </a:solidFill>
            </a:endParaRPr>
          </a:p>
          <a:p>
            <a:r>
              <a:rPr lang="en-IN" sz="4400" dirty="0">
                <a:solidFill>
                  <a:schemeClr val="bg1"/>
                </a:solidFill>
              </a:rPr>
              <a:t>CSS SRI LANKA</a:t>
            </a:r>
          </a:p>
          <a:p>
            <a:endParaRPr lang="en-IN" dirty="0">
              <a:solidFill>
                <a:schemeClr val="bg1"/>
              </a:solidFill>
            </a:endParaRPr>
          </a:p>
          <a:p>
            <a:r>
              <a:rPr lang="en-IN" dirty="0">
                <a:solidFill>
                  <a:schemeClr val="bg1"/>
                </a:solidFill>
              </a:rPr>
              <a:t>Consolidated Shipping Services, Sri Lanka – commenced operations from Colombo, on the 1st of December 2018.</a:t>
            </a:r>
          </a:p>
          <a:p>
            <a:r>
              <a:rPr lang="en-IN" dirty="0">
                <a:solidFill>
                  <a:schemeClr val="bg1"/>
                </a:solidFill>
              </a:rPr>
              <a:t>Strategically located in a key East-West trade route and set close to India, Sri Lanka has the essential locational advantage needed for it to develop into a key logistics hub in South Asia. The island state is an important </a:t>
            </a:r>
            <a:r>
              <a:rPr lang="en-IN" dirty="0" err="1">
                <a:solidFill>
                  <a:schemeClr val="bg1"/>
                </a:solidFill>
              </a:rPr>
              <a:t>transshipment</a:t>
            </a:r>
            <a:r>
              <a:rPr lang="en-IN" dirty="0">
                <a:solidFill>
                  <a:schemeClr val="bg1"/>
                </a:solidFill>
              </a:rPr>
              <a:t> hub in the region.</a:t>
            </a:r>
          </a:p>
          <a:p>
            <a:endParaRPr lang="en-IN" dirty="0">
              <a:solidFill>
                <a:schemeClr val="bg1"/>
              </a:solidFill>
            </a:endParaRPr>
          </a:p>
        </p:txBody>
      </p:sp>
      <p:sp>
        <p:nvSpPr>
          <p:cNvPr id="8" name="TextBox 7">
            <a:extLst>
              <a:ext uri="{FF2B5EF4-FFF2-40B4-BE49-F238E27FC236}">
                <a16:creationId xmlns:a16="http://schemas.microsoft.com/office/drawing/2014/main" id="{E4490F8F-A62E-4161-B488-6C04F42E804C}"/>
              </a:ext>
            </a:extLst>
          </p:cNvPr>
          <p:cNvSpPr txBox="1"/>
          <p:nvPr/>
        </p:nvSpPr>
        <p:spPr>
          <a:xfrm>
            <a:off x="477078" y="2464904"/>
            <a:ext cx="4463658" cy="3970318"/>
          </a:xfrm>
          <a:prstGeom prst="rect">
            <a:avLst/>
          </a:prstGeom>
          <a:noFill/>
        </p:spPr>
        <p:txBody>
          <a:bodyPr wrap="none" rtlCol="0">
            <a:spAutoFit/>
          </a:bodyPr>
          <a:lstStyle/>
          <a:p>
            <a:r>
              <a:rPr lang="en-IN" b="1" dirty="0">
                <a:solidFill>
                  <a:schemeClr val="bg1"/>
                </a:solidFill>
              </a:rPr>
              <a:t>Services </a:t>
            </a:r>
          </a:p>
          <a:p>
            <a:pPr marL="285750" indent="-285750">
              <a:buFontTx/>
              <a:buChar char="-"/>
            </a:pPr>
            <a:r>
              <a:rPr lang="en-IN" dirty="0">
                <a:solidFill>
                  <a:schemeClr val="bg1"/>
                </a:solidFill>
              </a:rPr>
              <a:t>NVOCC</a:t>
            </a:r>
          </a:p>
          <a:p>
            <a:pPr marL="285750" indent="-285750">
              <a:buFontTx/>
              <a:buChar char="-"/>
            </a:pPr>
            <a:r>
              <a:rPr lang="en-IN" dirty="0">
                <a:solidFill>
                  <a:schemeClr val="bg1"/>
                </a:solidFill>
              </a:rPr>
              <a:t>Ocean Freight Management</a:t>
            </a:r>
          </a:p>
          <a:p>
            <a:pPr marL="285750" indent="-285750">
              <a:buFontTx/>
              <a:buChar char="-"/>
            </a:pPr>
            <a:r>
              <a:rPr lang="en-IN" dirty="0">
                <a:solidFill>
                  <a:schemeClr val="bg1"/>
                </a:solidFill>
              </a:rPr>
              <a:t>Air Freight Management</a:t>
            </a:r>
          </a:p>
          <a:p>
            <a:pPr marL="285750" indent="-285750">
              <a:buFontTx/>
              <a:buChar char="-"/>
            </a:pPr>
            <a:r>
              <a:rPr lang="en-IN" dirty="0">
                <a:solidFill>
                  <a:schemeClr val="bg1"/>
                </a:solidFill>
              </a:rPr>
              <a:t>Land Transportation Management</a:t>
            </a:r>
          </a:p>
          <a:p>
            <a:pPr marL="285750" indent="-285750">
              <a:buFontTx/>
              <a:buChar char="-"/>
            </a:pPr>
            <a:r>
              <a:rPr lang="en-IN" dirty="0">
                <a:solidFill>
                  <a:schemeClr val="bg1"/>
                </a:solidFill>
              </a:rPr>
              <a:t>Industrial Packing, Crating &amp; Lashing</a:t>
            </a:r>
          </a:p>
          <a:p>
            <a:pPr marL="285750" indent="-285750">
              <a:buFontTx/>
              <a:buChar char="-"/>
            </a:pPr>
            <a:r>
              <a:rPr lang="en-IN" dirty="0">
                <a:solidFill>
                  <a:schemeClr val="bg1"/>
                </a:solidFill>
              </a:rPr>
              <a:t>Multimodal Operations (Sea-Air, Sea-Land)</a:t>
            </a:r>
          </a:p>
          <a:p>
            <a:pPr marL="285750" indent="-285750">
              <a:buFontTx/>
              <a:buChar char="-"/>
            </a:pPr>
            <a:r>
              <a:rPr lang="en-IN" dirty="0">
                <a:solidFill>
                  <a:schemeClr val="bg1"/>
                </a:solidFill>
              </a:rPr>
              <a:t>Container Freight Station</a:t>
            </a:r>
          </a:p>
          <a:p>
            <a:pPr marL="285750" indent="-285750">
              <a:buFontTx/>
              <a:buChar char="-"/>
            </a:pPr>
            <a:r>
              <a:rPr lang="en-IN" dirty="0">
                <a:solidFill>
                  <a:schemeClr val="bg1"/>
                </a:solidFill>
              </a:rPr>
              <a:t>Projects, Oil &amp; Energy</a:t>
            </a:r>
          </a:p>
          <a:p>
            <a:pPr marL="285750" indent="-285750">
              <a:buFontTx/>
              <a:buChar char="-"/>
            </a:pPr>
            <a:r>
              <a:rPr lang="en-IN" dirty="0">
                <a:solidFill>
                  <a:schemeClr val="bg1"/>
                </a:solidFill>
              </a:rPr>
              <a:t>Automobile Logistics</a:t>
            </a:r>
          </a:p>
          <a:p>
            <a:pPr marL="285750" indent="-285750">
              <a:buFontTx/>
              <a:buChar char="-"/>
            </a:pPr>
            <a:r>
              <a:rPr lang="en-IN" dirty="0">
                <a:solidFill>
                  <a:schemeClr val="bg1"/>
                </a:solidFill>
              </a:rPr>
              <a:t>Exhibition &amp; events logistics</a:t>
            </a:r>
          </a:p>
          <a:p>
            <a:pPr marL="285750" indent="-285750">
              <a:buFontTx/>
              <a:buChar char="-"/>
            </a:pPr>
            <a:r>
              <a:rPr lang="en-IN" dirty="0">
                <a:solidFill>
                  <a:schemeClr val="bg1"/>
                </a:solidFill>
              </a:rPr>
              <a:t>Yacht &amp; Marine Logistics</a:t>
            </a:r>
          </a:p>
          <a:p>
            <a:pPr marL="285750" indent="-285750">
              <a:buFontTx/>
              <a:buChar char="-"/>
            </a:pPr>
            <a:r>
              <a:rPr lang="en-IN" dirty="0">
                <a:solidFill>
                  <a:schemeClr val="bg1"/>
                </a:solidFill>
              </a:rPr>
              <a:t>Supply Chain Management (SCM)</a:t>
            </a:r>
          </a:p>
          <a:p>
            <a:pPr marL="285750" indent="-285750">
              <a:buFontTx/>
              <a:buChar char="-"/>
            </a:pPr>
            <a:r>
              <a:rPr lang="en-IN" dirty="0">
                <a:solidFill>
                  <a:schemeClr val="bg1"/>
                </a:solidFill>
              </a:rPr>
              <a:t>Hospitality &amp; Hotel Logistics</a:t>
            </a:r>
          </a:p>
        </p:txBody>
      </p:sp>
      <p:sp>
        <p:nvSpPr>
          <p:cNvPr id="4" name="TextBox 3">
            <a:extLst>
              <a:ext uri="{FF2B5EF4-FFF2-40B4-BE49-F238E27FC236}">
                <a16:creationId xmlns:a16="http://schemas.microsoft.com/office/drawing/2014/main" id="{BD690882-8952-4931-A80D-110391D9E1BF}"/>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2"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Tree>
    <p:extLst>
      <p:ext uri="{BB962C8B-B14F-4D97-AF65-F5344CB8AC3E}">
        <p14:creationId xmlns:p14="http://schemas.microsoft.com/office/powerpoint/2010/main" val="374577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C7CEB1-F712-46AC-9B24-EF86F77F1AFD}"/>
              </a:ext>
            </a:extLst>
          </p:cNvPr>
          <p:cNvPicPr>
            <a:picLocks noChangeAspect="1"/>
          </p:cNvPicPr>
          <p:nvPr/>
        </p:nvPicPr>
        <p:blipFill>
          <a:blip r:embed="rId2"/>
          <a:stretch>
            <a:fillRect/>
          </a:stretch>
        </p:blipFill>
        <p:spPr>
          <a:xfrm>
            <a:off x="-1" y="-1"/>
            <a:ext cx="12192001" cy="6858001"/>
          </a:xfrm>
          <a:prstGeom prst="rect">
            <a:avLst/>
          </a:prstGeom>
        </p:spPr>
      </p:pic>
      <p:sp>
        <p:nvSpPr>
          <p:cNvPr id="2" name="TextBox 1">
            <a:extLst>
              <a:ext uri="{FF2B5EF4-FFF2-40B4-BE49-F238E27FC236}">
                <a16:creationId xmlns:a16="http://schemas.microsoft.com/office/drawing/2014/main" id="{239111E0-5137-4D02-9DFF-04460E605A11}"/>
              </a:ext>
            </a:extLst>
          </p:cNvPr>
          <p:cNvSpPr txBox="1"/>
          <p:nvPr/>
        </p:nvSpPr>
        <p:spPr>
          <a:xfrm>
            <a:off x="2071935" y="2613991"/>
            <a:ext cx="2945230" cy="2031325"/>
          </a:xfrm>
          <a:prstGeom prst="rect">
            <a:avLst/>
          </a:prstGeom>
          <a:noFill/>
        </p:spPr>
        <p:txBody>
          <a:bodyPr wrap="none" rtlCol="0">
            <a:spAutoFit/>
          </a:bodyPr>
          <a:lstStyle/>
          <a:p>
            <a:pPr algn="ctr"/>
            <a:r>
              <a:rPr lang="en-IN" b="1" dirty="0"/>
              <a:t>Regional Headquarters</a:t>
            </a:r>
          </a:p>
          <a:p>
            <a:pPr algn="ctr"/>
            <a:r>
              <a:rPr lang="en-IN" dirty="0"/>
              <a:t>Jebel Ali Free Zone</a:t>
            </a:r>
          </a:p>
          <a:p>
            <a:pPr algn="ctr"/>
            <a:r>
              <a:rPr lang="en-IN" dirty="0"/>
              <a:t>(Opposite LOB-8), Dubai, UAE</a:t>
            </a:r>
          </a:p>
          <a:p>
            <a:pPr algn="ctr"/>
            <a:r>
              <a:rPr lang="en-IN" dirty="0"/>
              <a:t>P.O. Box 61334</a:t>
            </a:r>
          </a:p>
          <a:p>
            <a:pPr algn="ctr"/>
            <a:r>
              <a:rPr lang="en-IN" dirty="0"/>
              <a:t>Call: +971 4 8831303</a:t>
            </a:r>
          </a:p>
          <a:p>
            <a:pPr algn="ctr"/>
            <a:r>
              <a:rPr lang="en-IN" dirty="0"/>
              <a:t>Email: info@cssdubai.com </a:t>
            </a:r>
          </a:p>
          <a:p>
            <a:pPr algn="ctr"/>
            <a:r>
              <a:rPr lang="en-IN" dirty="0"/>
              <a:t>www.cssgroupsite.com</a:t>
            </a:r>
          </a:p>
        </p:txBody>
      </p:sp>
      <p:sp>
        <p:nvSpPr>
          <p:cNvPr id="3" name="TextBox 2">
            <a:extLst>
              <a:ext uri="{FF2B5EF4-FFF2-40B4-BE49-F238E27FC236}">
                <a16:creationId xmlns:a16="http://schemas.microsoft.com/office/drawing/2014/main" id="{DAF02D88-3809-499A-9AD2-EBE0A9391787}"/>
              </a:ext>
            </a:extLst>
          </p:cNvPr>
          <p:cNvSpPr txBox="1"/>
          <p:nvPr/>
        </p:nvSpPr>
        <p:spPr>
          <a:xfrm>
            <a:off x="7293614" y="1272208"/>
            <a:ext cx="4386907" cy="3416320"/>
          </a:xfrm>
          <a:prstGeom prst="rect">
            <a:avLst/>
          </a:prstGeom>
          <a:noFill/>
        </p:spPr>
        <p:txBody>
          <a:bodyPr wrap="none" rtlCol="0">
            <a:spAutoFit/>
          </a:bodyPr>
          <a:lstStyle/>
          <a:p>
            <a:r>
              <a:rPr lang="en-IN" b="1" dirty="0"/>
              <a:t>CSS GROUP MIDDLE EAST</a:t>
            </a:r>
          </a:p>
          <a:p>
            <a:r>
              <a:rPr lang="en-IN" dirty="0"/>
              <a:t>Abu Dhabi	info@cssabudhabi.com</a:t>
            </a:r>
          </a:p>
          <a:p>
            <a:r>
              <a:rPr lang="en-IN" dirty="0"/>
              <a:t>Sharjah		info@csskingston.com</a:t>
            </a:r>
          </a:p>
          <a:p>
            <a:r>
              <a:rPr lang="en-IN" dirty="0"/>
              <a:t>Bahrain		info@cssbahrain.net</a:t>
            </a:r>
          </a:p>
          <a:p>
            <a:r>
              <a:rPr lang="en-IN" dirty="0"/>
              <a:t>Oman		info@cssmuscat.com</a:t>
            </a:r>
          </a:p>
          <a:p>
            <a:r>
              <a:rPr lang="en-IN" dirty="0"/>
              <a:t>Qatar		info@cssqatar.com</a:t>
            </a:r>
          </a:p>
          <a:p>
            <a:r>
              <a:rPr lang="en-IN" dirty="0"/>
              <a:t>Kuwait		info@csskuwait.com</a:t>
            </a:r>
          </a:p>
          <a:p>
            <a:r>
              <a:rPr lang="en-IN" dirty="0"/>
              <a:t>Saudi Arabia	info@csssaudi.com</a:t>
            </a:r>
          </a:p>
          <a:p>
            <a:endParaRPr lang="en-IN" dirty="0"/>
          </a:p>
          <a:p>
            <a:r>
              <a:rPr lang="en-IN" b="1" dirty="0"/>
              <a:t>CSS GROUP SOUTH ASIA</a:t>
            </a:r>
          </a:p>
          <a:p>
            <a:r>
              <a:rPr lang="en-IN" dirty="0"/>
              <a:t>India		mail@cssindiagroup.com</a:t>
            </a:r>
          </a:p>
          <a:p>
            <a:r>
              <a:rPr lang="en-IN" dirty="0"/>
              <a:t>Sri Lanka		info@csslanka.com</a:t>
            </a:r>
          </a:p>
        </p:txBody>
      </p:sp>
      <p:sp>
        <p:nvSpPr>
          <p:cNvPr id="4" name="TextBox 3">
            <a:extLst>
              <a:ext uri="{FF2B5EF4-FFF2-40B4-BE49-F238E27FC236}">
                <a16:creationId xmlns:a16="http://schemas.microsoft.com/office/drawing/2014/main" id="{31239C4C-B29D-49E6-ABE3-8B48A78D3C43}"/>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spTree>
    <p:extLst>
      <p:ext uri="{BB962C8B-B14F-4D97-AF65-F5344CB8AC3E}">
        <p14:creationId xmlns:p14="http://schemas.microsoft.com/office/powerpoint/2010/main" val="131314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469ACABA-4BC1-4BDA-AA70-F6BAD8E5A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675"/>
          </a:xfrm>
          <a:prstGeom prst="rect">
            <a:avLst/>
          </a:prstGeom>
        </p:spPr>
      </p:pic>
      <p:pic>
        <p:nvPicPr>
          <p:cNvPr id="4" name="Picture 3">
            <a:extLst>
              <a:ext uri="{FF2B5EF4-FFF2-40B4-BE49-F238E27FC236}">
                <a16:creationId xmlns:a16="http://schemas.microsoft.com/office/drawing/2014/main" id="{C3A92C5A-0C75-4AC6-9A79-3EB47752B33E}"/>
              </a:ext>
            </a:extLst>
          </p:cNvPr>
          <p:cNvPicPr>
            <a:picLocks noChangeAspect="1"/>
          </p:cNvPicPr>
          <p:nvPr/>
        </p:nvPicPr>
        <p:blipFill rotWithShape="1">
          <a:blip r:embed="rId3"/>
          <a:srcRect l="63672"/>
          <a:stretch/>
        </p:blipFill>
        <p:spPr>
          <a:xfrm>
            <a:off x="7762874" y="1762"/>
            <a:ext cx="4429125"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B2AC238C-4BCB-4005-B7B7-69B7C21884DE}"/>
              </a:ext>
            </a:extLst>
          </p:cNvPr>
          <p:cNvSpPr txBox="1"/>
          <p:nvPr/>
        </p:nvSpPr>
        <p:spPr>
          <a:xfrm>
            <a:off x="526777" y="1479688"/>
            <a:ext cx="6797948" cy="4247317"/>
          </a:xfrm>
          <a:prstGeom prst="rect">
            <a:avLst/>
          </a:prstGeom>
          <a:noFill/>
        </p:spPr>
        <p:txBody>
          <a:bodyPr wrap="square" rtlCol="0">
            <a:spAutoFit/>
          </a:bodyPr>
          <a:lstStyle/>
          <a:p>
            <a:r>
              <a:rPr lang="en-IN" dirty="0"/>
              <a:t>Consolidated Shipping Services Group L.L.C. is one of the leading integrated freight forwarding solutions providers, with 25 years of service in </a:t>
            </a:r>
            <a:r>
              <a:rPr lang="en-IN"/>
              <a:t>the industry. </a:t>
            </a:r>
            <a:r>
              <a:rPr lang="en-IN" dirty="0"/>
              <a:t>CSS Group, a renowned name in Freight Forwarding and NVOCC in the region it operates. Headquartered in Dubai, United Arab Emirates, spearheaded by its Founder and Chairman, T. S. </a:t>
            </a:r>
            <a:r>
              <a:rPr lang="en-IN" dirty="0" err="1"/>
              <a:t>Kaladharan</a:t>
            </a:r>
            <a:r>
              <a:rPr lang="en-IN" dirty="0"/>
              <a:t>. </a:t>
            </a:r>
          </a:p>
          <a:p>
            <a:endParaRPr lang="en-IN" dirty="0"/>
          </a:p>
          <a:p>
            <a:r>
              <a:rPr lang="en-IN" dirty="0"/>
              <a:t>Through its corporate diversity and willingness to keep learning and relearning, the company has earned its collective experience within the industry. With a team consisting of over 750 experienced and dedicated professionals across 20 offices, CSS can meet a client’s freight forwarding requirements - be it by sea, land, or air.</a:t>
            </a:r>
          </a:p>
          <a:p>
            <a:endParaRPr lang="en-IN" dirty="0"/>
          </a:p>
          <a:p>
            <a:r>
              <a:rPr lang="en-IN" dirty="0"/>
              <a:t>The CSS Group adapts itself to the industry's latest trends, offering efficient and feasible solutions to its clients and associates.</a:t>
            </a:r>
          </a:p>
        </p:txBody>
      </p:sp>
      <p:sp>
        <p:nvSpPr>
          <p:cNvPr id="3" name="TextBox 2">
            <a:extLst>
              <a:ext uri="{FF2B5EF4-FFF2-40B4-BE49-F238E27FC236}">
                <a16:creationId xmlns:a16="http://schemas.microsoft.com/office/drawing/2014/main" id="{0A82A873-D1A7-4874-8705-8896FA77228C}"/>
              </a:ext>
            </a:extLst>
          </p:cNvPr>
          <p:cNvSpPr txBox="1"/>
          <p:nvPr/>
        </p:nvSpPr>
        <p:spPr>
          <a:xfrm>
            <a:off x="11360426" y="6351105"/>
            <a:ext cx="682495" cy="369332"/>
          </a:xfrm>
          <a:prstGeom prst="rect">
            <a:avLst/>
          </a:prstGeom>
          <a:noFill/>
        </p:spPr>
        <p:txBody>
          <a:bodyPr wrap="none" rtlCol="0">
            <a:spAutoFit/>
          </a:bodyPr>
          <a:lstStyle/>
          <a:p>
            <a:r>
              <a:rPr lang="en-IN" dirty="0">
                <a:hlinkClick r:id="rId4" action="ppaction://hlinksldjump">
                  <a:extLst>
                    <a:ext uri="{A12FA001-AC4F-418D-AE19-62706E023703}">
                      <ahyp:hlinkClr xmlns:ahyp="http://schemas.microsoft.com/office/drawing/2018/hyperlinkcolor" val="tx"/>
                    </a:ext>
                  </a:extLst>
                </a:hlinkClick>
              </a:rPr>
              <a:t>BACK</a:t>
            </a:r>
            <a:endParaRPr lang="en-IN" dirty="0"/>
          </a:p>
        </p:txBody>
      </p:sp>
      <p:sp>
        <p:nvSpPr>
          <p:cNvPr id="8" name="TextBox 7">
            <a:extLst>
              <a:ext uri="{FF2B5EF4-FFF2-40B4-BE49-F238E27FC236}">
                <a16:creationId xmlns:a16="http://schemas.microsoft.com/office/drawing/2014/main" id="{48BD8738-4169-4B29-BDEC-A93C18E03F1A}"/>
              </a:ext>
            </a:extLst>
          </p:cNvPr>
          <p:cNvSpPr txBox="1"/>
          <p:nvPr/>
        </p:nvSpPr>
        <p:spPr>
          <a:xfrm>
            <a:off x="4429127" y="385901"/>
            <a:ext cx="2834237" cy="707886"/>
          </a:xfrm>
          <a:prstGeom prst="rect">
            <a:avLst/>
          </a:prstGeom>
          <a:noFill/>
        </p:spPr>
        <p:txBody>
          <a:bodyPr wrap="none" rtlCol="0">
            <a:spAutoFit/>
          </a:bodyPr>
          <a:lstStyle/>
          <a:p>
            <a:r>
              <a:rPr lang="en-IN" sz="4000" b="1" dirty="0"/>
              <a:t>OUR GROUP</a:t>
            </a:r>
          </a:p>
        </p:txBody>
      </p:sp>
    </p:spTree>
    <p:extLst>
      <p:ext uri="{BB962C8B-B14F-4D97-AF65-F5344CB8AC3E}">
        <p14:creationId xmlns:p14="http://schemas.microsoft.com/office/powerpoint/2010/main" val="179824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iing, train, large&#10;&#10;Description automatically generated">
            <a:extLst>
              <a:ext uri="{FF2B5EF4-FFF2-40B4-BE49-F238E27FC236}">
                <a16:creationId xmlns:a16="http://schemas.microsoft.com/office/drawing/2014/main" id="{2B6B8EBD-A126-48F6-80CC-5EB4F069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6"/>
            <a:ext cx="12192000" cy="6859675"/>
          </a:xfrm>
          <a:prstGeom prst="rect">
            <a:avLst/>
          </a:prstGeom>
        </p:spPr>
      </p:pic>
      <p:sp>
        <p:nvSpPr>
          <p:cNvPr id="3" name="TextBox 2">
            <a:extLst>
              <a:ext uri="{FF2B5EF4-FFF2-40B4-BE49-F238E27FC236}">
                <a16:creationId xmlns:a16="http://schemas.microsoft.com/office/drawing/2014/main" id="{93FAC9A3-21C9-409C-92A5-FF626A0719A1}"/>
              </a:ext>
            </a:extLst>
          </p:cNvPr>
          <p:cNvSpPr txBox="1"/>
          <p:nvPr/>
        </p:nvSpPr>
        <p:spPr>
          <a:xfrm>
            <a:off x="11360426" y="6351105"/>
            <a:ext cx="682495" cy="369332"/>
          </a:xfrm>
          <a:prstGeom prst="rect">
            <a:avLst/>
          </a:prstGeom>
          <a:noFill/>
        </p:spPr>
        <p:txBody>
          <a:bodyPr wrap="none" rtlCol="0">
            <a:spAutoFit/>
          </a:bodyPr>
          <a:lstStyle/>
          <a:p>
            <a:r>
              <a:rPr lang="en-IN" dirty="0">
                <a:solidFill>
                  <a:schemeClr val="bg1"/>
                </a:solidFill>
                <a:hlinkClick r:id="rId3" action="ppaction://hlinksldjump">
                  <a:extLst>
                    <a:ext uri="{A12FA001-AC4F-418D-AE19-62706E023703}">
                      <ahyp:hlinkClr xmlns:ahyp="http://schemas.microsoft.com/office/drawing/2018/hyperlinkcolor" val="tx"/>
                    </a:ext>
                  </a:extLst>
                </a:hlinkClick>
              </a:rPr>
              <a:t>BACK</a:t>
            </a:r>
            <a:endParaRPr lang="en-IN" dirty="0">
              <a:solidFill>
                <a:schemeClr val="bg1"/>
              </a:solidFill>
            </a:endParaRPr>
          </a:p>
        </p:txBody>
      </p:sp>
      <p:sp>
        <p:nvSpPr>
          <p:cNvPr id="6" name="TextBox 5">
            <a:extLst>
              <a:ext uri="{FF2B5EF4-FFF2-40B4-BE49-F238E27FC236}">
                <a16:creationId xmlns:a16="http://schemas.microsoft.com/office/drawing/2014/main" id="{F9539EE7-EA76-4A9F-8D68-FB741EC77A47}"/>
              </a:ext>
            </a:extLst>
          </p:cNvPr>
          <p:cNvSpPr txBox="1"/>
          <p:nvPr/>
        </p:nvSpPr>
        <p:spPr>
          <a:xfrm>
            <a:off x="1243" y="242367"/>
            <a:ext cx="2397814" cy="523220"/>
          </a:xfrm>
          <a:prstGeom prst="rect">
            <a:avLst/>
          </a:prstGeom>
          <a:noFill/>
        </p:spPr>
        <p:txBody>
          <a:bodyPr wrap="square">
            <a:spAutoFit/>
          </a:bodyPr>
          <a:lstStyle/>
          <a:p>
            <a:r>
              <a:rPr lang="en-IN" sz="1400" b="1" dirty="0">
                <a:solidFill>
                  <a:schemeClr val="bg1"/>
                </a:solidFill>
                <a:hlinkClick r:id="rId4" action="ppaction://hlinksldjump">
                  <a:extLst>
                    <a:ext uri="{A12FA001-AC4F-418D-AE19-62706E023703}">
                      <ahyp:hlinkClr xmlns:ahyp="http://schemas.microsoft.com/office/drawing/2018/hyperlinkcolor" val="tx"/>
                    </a:ext>
                  </a:extLst>
                </a:hlinkClick>
              </a:rPr>
              <a:t>NVOCC / OCEAN FREIGHT </a:t>
            </a:r>
          </a:p>
          <a:p>
            <a:r>
              <a:rPr lang="en-IN" sz="1400" b="1" dirty="0">
                <a:solidFill>
                  <a:schemeClr val="bg1"/>
                </a:solidFill>
                <a:hlinkClick r:id="rId4" action="ppaction://hlinksldjump">
                  <a:extLst>
                    <a:ext uri="{A12FA001-AC4F-418D-AE19-62706E023703}">
                      <ahyp:hlinkClr xmlns:ahyp="http://schemas.microsoft.com/office/drawing/2018/hyperlinkcolor" val="tx"/>
                    </a:ext>
                  </a:extLst>
                </a:hlinkClick>
              </a:rPr>
              <a:t>MANAGEMENT</a:t>
            </a:r>
            <a:endParaRPr lang="en-IN" sz="1400" b="1" dirty="0">
              <a:solidFill>
                <a:schemeClr val="bg1"/>
              </a:solidFill>
            </a:endParaRPr>
          </a:p>
        </p:txBody>
      </p:sp>
      <p:sp>
        <p:nvSpPr>
          <p:cNvPr id="8" name="TextBox 7">
            <a:extLst>
              <a:ext uri="{FF2B5EF4-FFF2-40B4-BE49-F238E27FC236}">
                <a16:creationId xmlns:a16="http://schemas.microsoft.com/office/drawing/2014/main" id="{A9E09EF9-8001-4744-B0BC-B805B4389A89}"/>
              </a:ext>
            </a:extLst>
          </p:cNvPr>
          <p:cNvSpPr txBox="1"/>
          <p:nvPr/>
        </p:nvSpPr>
        <p:spPr>
          <a:xfrm>
            <a:off x="1243" y="1071844"/>
            <a:ext cx="2397814" cy="523220"/>
          </a:xfrm>
          <a:prstGeom prst="rect">
            <a:avLst/>
          </a:prstGeom>
          <a:noFill/>
        </p:spPr>
        <p:txBody>
          <a:bodyPr wrap="square">
            <a:spAutoFit/>
          </a:bodyPr>
          <a:lstStyle/>
          <a:p>
            <a:r>
              <a:rPr lang="en-IN" sz="1400" b="1" dirty="0">
                <a:solidFill>
                  <a:schemeClr val="bg1"/>
                </a:solidFill>
                <a:hlinkClick r:id="rId5" action="ppaction://hlinksldjump">
                  <a:extLst>
                    <a:ext uri="{A12FA001-AC4F-418D-AE19-62706E023703}">
                      <ahyp:hlinkClr xmlns:ahyp="http://schemas.microsoft.com/office/drawing/2018/hyperlinkcolor" val="tx"/>
                    </a:ext>
                  </a:extLst>
                </a:hlinkClick>
              </a:rPr>
              <a:t>AIR FREIGHT </a:t>
            </a:r>
          </a:p>
          <a:p>
            <a:r>
              <a:rPr lang="en-IN" sz="1400" b="1" dirty="0">
                <a:solidFill>
                  <a:schemeClr val="bg1"/>
                </a:solidFill>
                <a:hlinkClick r:id="rId5" action="ppaction://hlinksldjump">
                  <a:extLst>
                    <a:ext uri="{A12FA001-AC4F-418D-AE19-62706E023703}">
                      <ahyp:hlinkClr xmlns:ahyp="http://schemas.microsoft.com/office/drawing/2018/hyperlinkcolor" val="tx"/>
                    </a:ext>
                  </a:extLst>
                </a:hlinkClick>
              </a:rPr>
              <a:t>MANAGEMENT</a:t>
            </a:r>
            <a:endParaRPr lang="en-IN" sz="1400" b="1" dirty="0">
              <a:solidFill>
                <a:schemeClr val="bg1"/>
              </a:solidFill>
            </a:endParaRPr>
          </a:p>
        </p:txBody>
      </p:sp>
      <p:sp>
        <p:nvSpPr>
          <p:cNvPr id="10" name="TextBox 9">
            <a:extLst>
              <a:ext uri="{FF2B5EF4-FFF2-40B4-BE49-F238E27FC236}">
                <a16:creationId xmlns:a16="http://schemas.microsoft.com/office/drawing/2014/main" id="{BF6370A4-2EEF-4567-83DD-B78D14E1F52B}"/>
              </a:ext>
            </a:extLst>
          </p:cNvPr>
          <p:cNvSpPr txBox="1"/>
          <p:nvPr/>
        </p:nvSpPr>
        <p:spPr>
          <a:xfrm>
            <a:off x="61116" y="6222427"/>
            <a:ext cx="2397814" cy="523220"/>
          </a:xfrm>
          <a:prstGeom prst="rect">
            <a:avLst/>
          </a:prstGeom>
          <a:noFill/>
        </p:spPr>
        <p:txBody>
          <a:bodyPr wrap="square">
            <a:spAutoFit/>
          </a:bodyPr>
          <a:lstStyle/>
          <a:p>
            <a:r>
              <a:rPr lang="en-IN" sz="1400" b="1" dirty="0">
                <a:solidFill>
                  <a:schemeClr val="bg1"/>
                </a:solidFill>
                <a:hlinkClick r:id="rId6" action="ppaction://hlinksldjump">
                  <a:extLst>
                    <a:ext uri="{A12FA001-AC4F-418D-AE19-62706E023703}">
                      <ahyp:hlinkClr xmlns:ahyp="http://schemas.microsoft.com/office/drawing/2018/hyperlinkcolor" val="tx"/>
                    </a:ext>
                  </a:extLst>
                </a:hlinkClick>
              </a:rPr>
              <a:t>AUTOMOBILE</a:t>
            </a:r>
          </a:p>
          <a:p>
            <a:r>
              <a:rPr lang="en-IN" sz="1400" b="1" dirty="0">
                <a:solidFill>
                  <a:schemeClr val="bg1"/>
                </a:solidFill>
                <a:hlinkClick r:id="rId6" action="ppaction://hlinksldjump">
                  <a:extLst>
                    <a:ext uri="{A12FA001-AC4F-418D-AE19-62706E023703}">
                      <ahyp:hlinkClr xmlns:ahyp="http://schemas.microsoft.com/office/drawing/2018/hyperlinkcolor" val="tx"/>
                    </a:ext>
                  </a:extLst>
                </a:hlinkClick>
              </a:rPr>
              <a:t>LOGISTICS</a:t>
            </a:r>
            <a:endParaRPr lang="en-IN" sz="1400" b="1" dirty="0">
              <a:solidFill>
                <a:schemeClr val="bg1"/>
              </a:solidFill>
            </a:endParaRPr>
          </a:p>
        </p:txBody>
      </p:sp>
      <p:sp>
        <p:nvSpPr>
          <p:cNvPr id="12" name="TextBox 11">
            <a:extLst>
              <a:ext uri="{FF2B5EF4-FFF2-40B4-BE49-F238E27FC236}">
                <a16:creationId xmlns:a16="http://schemas.microsoft.com/office/drawing/2014/main" id="{0A249375-EFB9-4A64-8E63-E83E18302E8F}"/>
              </a:ext>
            </a:extLst>
          </p:cNvPr>
          <p:cNvSpPr txBox="1"/>
          <p:nvPr/>
        </p:nvSpPr>
        <p:spPr>
          <a:xfrm>
            <a:off x="39343" y="4468207"/>
            <a:ext cx="2397814" cy="523220"/>
          </a:xfrm>
          <a:prstGeom prst="rect">
            <a:avLst/>
          </a:prstGeom>
          <a:noFill/>
        </p:spPr>
        <p:txBody>
          <a:bodyPr wrap="square">
            <a:spAutoFit/>
          </a:bodyPr>
          <a:lstStyle/>
          <a:p>
            <a:r>
              <a:rPr lang="en-IN" sz="1400" b="1" dirty="0">
                <a:solidFill>
                  <a:schemeClr val="bg1"/>
                </a:solidFill>
                <a:hlinkClick r:id="rId7" action="ppaction://hlinksldjump">
                  <a:extLst>
                    <a:ext uri="{A12FA001-AC4F-418D-AE19-62706E023703}">
                      <ahyp:hlinkClr xmlns:ahyp="http://schemas.microsoft.com/office/drawing/2018/hyperlinkcolor" val="tx"/>
                    </a:ext>
                  </a:extLst>
                </a:hlinkClick>
              </a:rPr>
              <a:t>CONTAINER FREIGHT</a:t>
            </a:r>
          </a:p>
          <a:p>
            <a:r>
              <a:rPr lang="en-IN" sz="1400" b="1" dirty="0">
                <a:solidFill>
                  <a:schemeClr val="bg1"/>
                </a:solidFill>
                <a:hlinkClick r:id="rId7" action="ppaction://hlinksldjump">
                  <a:extLst>
                    <a:ext uri="{A12FA001-AC4F-418D-AE19-62706E023703}">
                      <ahyp:hlinkClr xmlns:ahyp="http://schemas.microsoft.com/office/drawing/2018/hyperlinkcolor" val="tx"/>
                    </a:ext>
                  </a:extLst>
                </a:hlinkClick>
              </a:rPr>
              <a:t>STATION</a:t>
            </a:r>
            <a:endParaRPr lang="en-IN" sz="1400" b="1" dirty="0">
              <a:solidFill>
                <a:schemeClr val="bg1"/>
              </a:solidFill>
            </a:endParaRPr>
          </a:p>
        </p:txBody>
      </p:sp>
      <p:sp>
        <p:nvSpPr>
          <p:cNvPr id="14" name="TextBox 13">
            <a:extLst>
              <a:ext uri="{FF2B5EF4-FFF2-40B4-BE49-F238E27FC236}">
                <a16:creationId xmlns:a16="http://schemas.microsoft.com/office/drawing/2014/main" id="{D3A09BD0-836F-4A9A-BD1F-121B49DD3C64}"/>
              </a:ext>
            </a:extLst>
          </p:cNvPr>
          <p:cNvSpPr txBox="1"/>
          <p:nvPr/>
        </p:nvSpPr>
        <p:spPr>
          <a:xfrm>
            <a:off x="39343" y="3599109"/>
            <a:ext cx="2397814" cy="523220"/>
          </a:xfrm>
          <a:prstGeom prst="rect">
            <a:avLst/>
          </a:prstGeom>
          <a:noFill/>
        </p:spPr>
        <p:txBody>
          <a:bodyPr wrap="square">
            <a:spAutoFit/>
          </a:bodyPr>
          <a:lstStyle/>
          <a:p>
            <a:r>
              <a:rPr lang="en-IN" sz="1400" b="1" dirty="0">
                <a:solidFill>
                  <a:schemeClr val="bg1"/>
                </a:solidFill>
                <a:hlinkClick r:id="rId8" action="ppaction://hlinksldjump">
                  <a:extLst>
                    <a:ext uri="{A12FA001-AC4F-418D-AE19-62706E023703}">
                      <ahyp:hlinkClr xmlns:ahyp="http://schemas.microsoft.com/office/drawing/2018/hyperlinkcolor" val="tx"/>
                    </a:ext>
                  </a:extLst>
                </a:hlinkClick>
              </a:rPr>
              <a:t>MULTIMODAL </a:t>
            </a:r>
          </a:p>
          <a:p>
            <a:r>
              <a:rPr lang="en-IN" sz="1400" b="1" dirty="0">
                <a:solidFill>
                  <a:schemeClr val="bg1"/>
                </a:solidFill>
                <a:hlinkClick r:id="rId8" action="ppaction://hlinksldjump">
                  <a:extLst>
                    <a:ext uri="{A12FA001-AC4F-418D-AE19-62706E023703}">
                      <ahyp:hlinkClr xmlns:ahyp="http://schemas.microsoft.com/office/drawing/2018/hyperlinkcolor" val="tx"/>
                    </a:ext>
                  </a:extLst>
                </a:hlinkClick>
              </a:rPr>
              <a:t>OPERATIONS</a:t>
            </a:r>
            <a:endParaRPr lang="en-IN" sz="1400" b="1" dirty="0">
              <a:solidFill>
                <a:schemeClr val="bg1"/>
              </a:solidFill>
            </a:endParaRPr>
          </a:p>
        </p:txBody>
      </p:sp>
      <p:sp>
        <p:nvSpPr>
          <p:cNvPr id="16" name="TextBox 15">
            <a:extLst>
              <a:ext uri="{FF2B5EF4-FFF2-40B4-BE49-F238E27FC236}">
                <a16:creationId xmlns:a16="http://schemas.microsoft.com/office/drawing/2014/main" id="{FF4850C8-EB06-4C9C-964F-DEA3288BD82A}"/>
              </a:ext>
            </a:extLst>
          </p:cNvPr>
          <p:cNvSpPr txBox="1"/>
          <p:nvPr/>
        </p:nvSpPr>
        <p:spPr>
          <a:xfrm>
            <a:off x="39343" y="2765989"/>
            <a:ext cx="2397814" cy="523220"/>
          </a:xfrm>
          <a:prstGeom prst="rect">
            <a:avLst/>
          </a:prstGeom>
          <a:noFill/>
        </p:spPr>
        <p:txBody>
          <a:bodyPr wrap="square">
            <a:spAutoFit/>
          </a:bodyPr>
          <a:lstStyle/>
          <a:p>
            <a:r>
              <a:rPr lang="en-IN" sz="1400" b="1" dirty="0">
                <a:solidFill>
                  <a:schemeClr val="bg1"/>
                </a:solidFill>
                <a:hlinkClick r:id="rId9" action="ppaction://hlinksldjump">
                  <a:extLst>
                    <a:ext uri="{A12FA001-AC4F-418D-AE19-62706E023703}">
                      <ahyp:hlinkClr xmlns:ahyp="http://schemas.microsoft.com/office/drawing/2018/hyperlinkcolor" val="tx"/>
                    </a:ext>
                  </a:extLst>
                </a:hlinkClick>
              </a:rPr>
              <a:t>INDUSTRIAL PACKING,</a:t>
            </a:r>
          </a:p>
          <a:p>
            <a:r>
              <a:rPr lang="en-IN" sz="1400" b="1" dirty="0">
                <a:solidFill>
                  <a:schemeClr val="bg1"/>
                </a:solidFill>
                <a:hlinkClick r:id="rId9" action="ppaction://hlinksldjump">
                  <a:extLst>
                    <a:ext uri="{A12FA001-AC4F-418D-AE19-62706E023703}">
                      <ahyp:hlinkClr xmlns:ahyp="http://schemas.microsoft.com/office/drawing/2018/hyperlinkcolor" val="tx"/>
                    </a:ext>
                  </a:extLst>
                </a:hlinkClick>
              </a:rPr>
              <a:t>CRATING &amp; LASHING</a:t>
            </a:r>
            <a:endParaRPr lang="en-IN" sz="1400" b="1" dirty="0">
              <a:solidFill>
                <a:schemeClr val="bg1"/>
              </a:solidFill>
            </a:endParaRPr>
          </a:p>
        </p:txBody>
      </p:sp>
      <p:sp>
        <p:nvSpPr>
          <p:cNvPr id="18" name="TextBox 17">
            <a:extLst>
              <a:ext uri="{FF2B5EF4-FFF2-40B4-BE49-F238E27FC236}">
                <a16:creationId xmlns:a16="http://schemas.microsoft.com/office/drawing/2014/main" id="{31C91905-F697-43CD-AEF3-C58A84B7E617}"/>
              </a:ext>
            </a:extLst>
          </p:cNvPr>
          <p:cNvSpPr txBox="1"/>
          <p:nvPr/>
        </p:nvSpPr>
        <p:spPr>
          <a:xfrm>
            <a:off x="39343" y="1914187"/>
            <a:ext cx="2397814" cy="523220"/>
          </a:xfrm>
          <a:prstGeom prst="rect">
            <a:avLst/>
          </a:prstGeom>
          <a:noFill/>
        </p:spPr>
        <p:txBody>
          <a:bodyPr wrap="square">
            <a:spAutoFit/>
          </a:bodyPr>
          <a:lstStyle/>
          <a:p>
            <a:r>
              <a:rPr lang="en-IN" sz="1400" b="1" dirty="0">
                <a:solidFill>
                  <a:schemeClr val="bg1"/>
                </a:solidFill>
                <a:hlinkClick r:id="rId10" action="ppaction://hlinksldjump">
                  <a:extLst>
                    <a:ext uri="{A12FA001-AC4F-418D-AE19-62706E023703}">
                      <ahyp:hlinkClr xmlns:ahyp="http://schemas.microsoft.com/office/drawing/2018/hyperlinkcolor" val="tx"/>
                    </a:ext>
                  </a:extLst>
                </a:hlinkClick>
              </a:rPr>
              <a:t>LAND TRANSPORTATION</a:t>
            </a:r>
          </a:p>
          <a:p>
            <a:r>
              <a:rPr lang="en-IN" sz="1400" b="1" dirty="0">
                <a:solidFill>
                  <a:schemeClr val="bg1"/>
                </a:solidFill>
                <a:hlinkClick r:id="rId10" action="ppaction://hlinksldjump">
                  <a:extLst>
                    <a:ext uri="{A12FA001-AC4F-418D-AE19-62706E023703}">
                      <ahyp:hlinkClr xmlns:ahyp="http://schemas.microsoft.com/office/drawing/2018/hyperlinkcolor" val="tx"/>
                    </a:ext>
                  </a:extLst>
                </a:hlinkClick>
              </a:rPr>
              <a:t>MANAGEMENT</a:t>
            </a:r>
            <a:endParaRPr lang="en-IN" sz="1400" b="1" dirty="0">
              <a:solidFill>
                <a:schemeClr val="bg1"/>
              </a:solidFill>
            </a:endParaRPr>
          </a:p>
        </p:txBody>
      </p:sp>
      <p:sp>
        <p:nvSpPr>
          <p:cNvPr id="20" name="TextBox 19">
            <a:extLst>
              <a:ext uri="{FF2B5EF4-FFF2-40B4-BE49-F238E27FC236}">
                <a16:creationId xmlns:a16="http://schemas.microsoft.com/office/drawing/2014/main" id="{9135E2A2-40AE-493B-9EE5-00C8FF8226F4}"/>
              </a:ext>
            </a:extLst>
          </p:cNvPr>
          <p:cNvSpPr txBox="1"/>
          <p:nvPr/>
        </p:nvSpPr>
        <p:spPr>
          <a:xfrm>
            <a:off x="3928968" y="6173463"/>
            <a:ext cx="2397814" cy="523220"/>
          </a:xfrm>
          <a:prstGeom prst="rect">
            <a:avLst/>
          </a:prstGeom>
          <a:noFill/>
        </p:spPr>
        <p:txBody>
          <a:bodyPr wrap="square">
            <a:spAutoFit/>
          </a:bodyPr>
          <a:lstStyle/>
          <a:p>
            <a:r>
              <a:rPr lang="en-IN" sz="1400" b="1" dirty="0">
                <a:solidFill>
                  <a:schemeClr val="bg1"/>
                </a:solidFill>
                <a:hlinkClick r:id="rId11" action="ppaction://hlinksldjump">
                  <a:extLst>
                    <a:ext uri="{A12FA001-AC4F-418D-AE19-62706E023703}">
                      <ahyp:hlinkClr xmlns:ahyp="http://schemas.microsoft.com/office/drawing/2018/hyperlinkcolor" val="tx"/>
                    </a:ext>
                  </a:extLst>
                </a:hlinkClick>
              </a:rPr>
              <a:t>HOSPITALITY &amp; HOTEL</a:t>
            </a:r>
          </a:p>
          <a:p>
            <a:r>
              <a:rPr lang="en-IN" sz="1400" b="1" dirty="0">
                <a:solidFill>
                  <a:schemeClr val="bg1"/>
                </a:solidFill>
                <a:hlinkClick r:id="rId11" action="ppaction://hlinksldjump">
                  <a:extLst>
                    <a:ext uri="{A12FA001-AC4F-418D-AE19-62706E023703}">
                      <ahyp:hlinkClr xmlns:ahyp="http://schemas.microsoft.com/office/drawing/2018/hyperlinkcolor" val="tx"/>
                    </a:ext>
                  </a:extLst>
                </a:hlinkClick>
              </a:rPr>
              <a:t>LOGISTICS</a:t>
            </a:r>
            <a:endParaRPr lang="en-IN" sz="1400" b="1" dirty="0">
              <a:solidFill>
                <a:schemeClr val="bg1"/>
              </a:solidFill>
            </a:endParaRPr>
          </a:p>
        </p:txBody>
      </p:sp>
      <p:sp>
        <p:nvSpPr>
          <p:cNvPr id="22" name="TextBox 21">
            <a:extLst>
              <a:ext uri="{FF2B5EF4-FFF2-40B4-BE49-F238E27FC236}">
                <a16:creationId xmlns:a16="http://schemas.microsoft.com/office/drawing/2014/main" id="{FA30B0F5-B32D-40DB-A8B4-61DB88711A3B}"/>
              </a:ext>
            </a:extLst>
          </p:cNvPr>
          <p:cNvSpPr txBox="1"/>
          <p:nvPr/>
        </p:nvSpPr>
        <p:spPr>
          <a:xfrm>
            <a:off x="3928968" y="5375619"/>
            <a:ext cx="2397814" cy="523220"/>
          </a:xfrm>
          <a:prstGeom prst="rect">
            <a:avLst/>
          </a:prstGeom>
          <a:noFill/>
        </p:spPr>
        <p:txBody>
          <a:bodyPr wrap="square">
            <a:spAutoFit/>
          </a:bodyPr>
          <a:lstStyle/>
          <a:p>
            <a:r>
              <a:rPr lang="en-IN" sz="1400" b="1" dirty="0">
                <a:solidFill>
                  <a:schemeClr val="bg1"/>
                </a:solidFill>
                <a:hlinkClick r:id="rId12" action="ppaction://hlinksldjump">
                  <a:extLst>
                    <a:ext uri="{A12FA001-AC4F-418D-AE19-62706E023703}">
                      <ahyp:hlinkClr xmlns:ahyp="http://schemas.microsoft.com/office/drawing/2018/hyperlinkcolor" val="tx"/>
                    </a:ext>
                  </a:extLst>
                </a:hlinkClick>
              </a:rPr>
              <a:t>SUPPLY CHAIN</a:t>
            </a:r>
          </a:p>
          <a:p>
            <a:r>
              <a:rPr lang="en-IN" sz="1400" b="1" dirty="0">
                <a:solidFill>
                  <a:schemeClr val="bg1"/>
                </a:solidFill>
                <a:hlinkClick r:id="rId12" action="ppaction://hlinksldjump">
                  <a:extLst>
                    <a:ext uri="{A12FA001-AC4F-418D-AE19-62706E023703}">
                      <ahyp:hlinkClr xmlns:ahyp="http://schemas.microsoft.com/office/drawing/2018/hyperlinkcolor" val="tx"/>
                    </a:ext>
                  </a:extLst>
                </a:hlinkClick>
              </a:rPr>
              <a:t>MANAGEMENT (SCM)</a:t>
            </a:r>
            <a:endParaRPr lang="en-IN" sz="1400" b="1" dirty="0">
              <a:solidFill>
                <a:schemeClr val="bg1"/>
              </a:solidFill>
            </a:endParaRPr>
          </a:p>
        </p:txBody>
      </p:sp>
      <p:sp>
        <p:nvSpPr>
          <p:cNvPr id="24" name="TextBox 23">
            <a:extLst>
              <a:ext uri="{FF2B5EF4-FFF2-40B4-BE49-F238E27FC236}">
                <a16:creationId xmlns:a16="http://schemas.microsoft.com/office/drawing/2014/main" id="{372A4C55-4767-4E3C-B3D7-506512153F50}"/>
              </a:ext>
            </a:extLst>
          </p:cNvPr>
          <p:cNvSpPr txBox="1"/>
          <p:nvPr/>
        </p:nvSpPr>
        <p:spPr>
          <a:xfrm>
            <a:off x="3928968" y="1136498"/>
            <a:ext cx="2397814" cy="523220"/>
          </a:xfrm>
          <a:prstGeom prst="rect">
            <a:avLst/>
          </a:prstGeom>
          <a:noFill/>
        </p:spPr>
        <p:txBody>
          <a:bodyPr wrap="square">
            <a:spAutoFit/>
          </a:bodyPr>
          <a:lstStyle/>
          <a:p>
            <a:r>
              <a:rPr lang="en-IN" sz="1400" b="1" dirty="0">
                <a:solidFill>
                  <a:schemeClr val="bg1"/>
                </a:solidFill>
                <a:hlinkClick r:id="rId13" action="ppaction://hlinksldjump">
                  <a:extLst>
                    <a:ext uri="{A12FA001-AC4F-418D-AE19-62706E023703}">
                      <ahyp:hlinkClr xmlns:ahyp="http://schemas.microsoft.com/office/drawing/2018/hyperlinkcolor" val="tx"/>
                    </a:ext>
                  </a:extLst>
                </a:hlinkClick>
              </a:rPr>
              <a:t>YACHT &amp; MARINE</a:t>
            </a:r>
          </a:p>
          <a:p>
            <a:r>
              <a:rPr lang="en-IN" sz="1400" b="1" dirty="0">
                <a:solidFill>
                  <a:schemeClr val="bg1"/>
                </a:solidFill>
                <a:hlinkClick r:id="rId13" action="ppaction://hlinksldjump">
                  <a:extLst>
                    <a:ext uri="{A12FA001-AC4F-418D-AE19-62706E023703}">
                      <ahyp:hlinkClr xmlns:ahyp="http://schemas.microsoft.com/office/drawing/2018/hyperlinkcolor" val="tx"/>
                    </a:ext>
                  </a:extLst>
                </a:hlinkClick>
              </a:rPr>
              <a:t>LOGISTICS</a:t>
            </a:r>
            <a:endParaRPr lang="en-IN" sz="1400" b="1" dirty="0">
              <a:solidFill>
                <a:schemeClr val="bg1"/>
              </a:solidFill>
            </a:endParaRPr>
          </a:p>
        </p:txBody>
      </p:sp>
      <p:sp>
        <p:nvSpPr>
          <p:cNvPr id="26" name="TextBox 25">
            <a:extLst>
              <a:ext uri="{FF2B5EF4-FFF2-40B4-BE49-F238E27FC236}">
                <a16:creationId xmlns:a16="http://schemas.microsoft.com/office/drawing/2014/main" id="{BE9B754B-9054-4602-B9AA-7B5833BDD9E5}"/>
              </a:ext>
            </a:extLst>
          </p:cNvPr>
          <p:cNvSpPr txBox="1"/>
          <p:nvPr/>
        </p:nvSpPr>
        <p:spPr>
          <a:xfrm>
            <a:off x="3896903" y="321344"/>
            <a:ext cx="2397814" cy="523220"/>
          </a:xfrm>
          <a:prstGeom prst="rect">
            <a:avLst/>
          </a:prstGeom>
          <a:noFill/>
        </p:spPr>
        <p:txBody>
          <a:bodyPr wrap="square">
            <a:spAutoFit/>
          </a:bodyPr>
          <a:lstStyle/>
          <a:p>
            <a:r>
              <a:rPr lang="en-IN" sz="1400" b="1" dirty="0">
                <a:solidFill>
                  <a:schemeClr val="bg1"/>
                </a:solidFill>
                <a:hlinkClick r:id="rId14" action="ppaction://hlinksldjump">
                  <a:extLst>
                    <a:ext uri="{A12FA001-AC4F-418D-AE19-62706E023703}">
                      <ahyp:hlinkClr xmlns:ahyp="http://schemas.microsoft.com/office/drawing/2018/hyperlinkcolor" val="tx"/>
                    </a:ext>
                  </a:extLst>
                </a:hlinkClick>
              </a:rPr>
              <a:t>EXHIBITION &amp; EVENT </a:t>
            </a:r>
          </a:p>
          <a:p>
            <a:r>
              <a:rPr lang="en-IN" sz="1400" b="1" dirty="0">
                <a:solidFill>
                  <a:schemeClr val="bg1"/>
                </a:solidFill>
                <a:hlinkClick r:id="rId14" action="ppaction://hlinksldjump">
                  <a:extLst>
                    <a:ext uri="{A12FA001-AC4F-418D-AE19-62706E023703}">
                      <ahyp:hlinkClr xmlns:ahyp="http://schemas.microsoft.com/office/drawing/2018/hyperlinkcolor" val="tx"/>
                    </a:ext>
                  </a:extLst>
                </a:hlinkClick>
              </a:rPr>
              <a:t>LOGISTICS</a:t>
            </a:r>
            <a:endParaRPr lang="en-IN" sz="1400" b="1" dirty="0">
              <a:solidFill>
                <a:schemeClr val="bg1"/>
              </a:solidFill>
            </a:endParaRPr>
          </a:p>
        </p:txBody>
      </p:sp>
      <p:sp>
        <p:nvSpPr>
          <p:cNvPr id="2" name="TextBox 1">
            <a:extLst>
              <a:ext uri="{FF2B5EF4-FFF2-40B4-BE49-F238E27FC236}">
                <a16:creationId xmlns:a16="http://schemas.microsoft.com/office/drawing/2014/main" id="{2C0EF166-42F4-453D-A61F-CD4FF324F810}"/>
              </a:ext>
            </a:extLst>
          </p:cNvPr>
          <p:cNvSpPr txBox="1"/>
          <p:nvPr/>
        </p:nvSpPr>
        <p:spPr>
          <a:xfrm>
            <a:off x="61116" y="5332306"/>
            <a:ext cx="2397814" cy="523220"/>
          </a:xfrm>
          <a:prstGeom prst="rect">
            <a:avLst/>
          </a:prstGeom>
          <a:noFill/>
        </p:spPr>
        <p:txBody>
          <a:bodyPr wrap="square">
            <a:spAutoFit/>
          </a:bodyPr>
          <a:lstStyle/>
          <a:p>
            <a:r>
              <a:rPr lang="en-IN" sz="1400" b="1" dirty="0">
                <a:solidFill>
                  <a:schemeClr val="bg1"/>
                </a:solidFill>
                <a:hlinkClick r:id="rId15" action="ppaction://hlinksldjump">
                  <a:extLst>
                    <a:ext uri="{A12FA001-AC4F-418D-AE19-62706E023703}">
                      <ahyp:hlinkClr xmlns:ahyp="http://schemas.microsoft.com/office/drawing/2018/hyperlinkcolor" val="tx"/>
                    </a:ext>
                  </a:extLst>
                </a:hlinkClick>
              </a:rPr>
              <a:t>PROJECTS, OIL </a:t>
            </a:r>
          </a:p>
          <a:p>
            <a:r>
              <a:rPr lang="en-IN" sz="1400" b="1" dirty="0">
                <a:solidFill>
                  <a:schemeClr val="bg1"/>
                </a:solidFill>
                <a:hlinkClick r:id="rId15" action="ppaction://hlinksldjump">
                  <a:extLst>
                    <a:ext uri="{A12FA001-AC4F-418D-AE19-62706E023703}">
                      <ahyp:hlinkClr xmlns:ahyp="http://schemas.microsoft.com/office/drawing/2018/hyperlinkcolor" val="tx"/>
                    </a:ext>
                  </a:extLst>
                </a:hlinkClick>
              </a:rPr>
              <a:t>&amp; ENERGY</a:t>
            </a:r>
            <a:endParaRPr lang="en-IN" sz="1400" b="1" dirty="0">
              <a:solidFill>
                <a:schemeClr val="bg1"/>
              </a:solidFill>
            </a:endParaRPr>
          </a:p>
        </p:txBody>
      </p:sp>
      <p:pic>
        <p:nvPicPr>
          <p:cNvPr id="52" name="Picture 51">
            <a:extLst>
              <a:ext uri="{FF2B5EF4-FFF2-40B4-BE49-F238E27FC236}">
                <a16:creationId xmlns:a16="http://schemas.microsoft.com/office/drawing/2014/main" id="{8C4ED459-668E-48C0-8D18-AC469718A24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5948" y="4300771"/>
            <a:ext cx="841347" cy="838395"/>
          </a:xfrm>
          <a:prstGeom prst="rect">
            <a:avLst/>
          </a:prstGeom>
        </p:spPr>
      </p:pic>
      <p:pic>
        <p:nvPicPr>
          <p:cNvPr id="58" name="Picture 57" descr="A close up of a logo&#10;&#10;Description automatically generated">
            <a:extLst>
              <a:ext uri="{FF2B5EF4-FFF2-40B4-BE49-F238E27FC236}">
                <a16:creationId xmlns:a16="http://schemas.microsoft.com/office/drawing/2014/main" id="{63BBE292-2F8A-49B0-B850-A1D7C8C46F4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77315" y="942376"/>
            <a:ext cx="841347" cy="838395"/>
          </a:xfrm>
          <a:prstGeom prst="rect">
            <a:avLst/>
          </a:prstGeom>
        </p:spPr>
      </p:pic>
      <p:pic>
        <p:nvPicPr>
          <p:cNvPr id="62" name="Picture 61" descr="Logo&#10;&#10;Description automatically generated">
            <a:extLst>
              <a:ext uri="{FF2B5EF4-FFF2-40B4-BE49-F238E27FC236}">
                <a16:creationId xmlns:a16="http://schemas.microsoft.com/office/drawing/2014/main" id="{019588D0-1E97-4D35-9E1B-56BF8C9A13A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73193" y="5967866"/>
            <a:ext cx="841347" cy="838395"/>
          </a:xfrm>
          <a:prstGeom prst="rect">
            <a:avLst/>
          </a:prstGeom>
        </p:spPr>
      </p:pic>
      <p:pic>
        <p:nvPicPr>
          <p:cNvPr id="64" name="Picture 63" descr="Icon&#10;&#10;Description automatically generated">
            <a:extLst>
              <a:ext uri="{FF2B5EF4-FFF2-40B4-BE49-F238E27FC236}">
                <a16:creationId xmlns:a16="http://schemas.microsoft.com/office/drawing/2014/main" id="{6A42F41B-B98E-4515-8ADD-8B242659F91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34969" y="62540"/>
            <a:ext cx="841347" cy="838395"/>
          </a:xfrm>
          <a:prstGeom prst="rect">
            <a:avLst/>
          </a:prstGeom>
        </p:spPr>
      </p:pic>
      <p:pic>
        <p:nvPicPr>
          <p:cNvPr id="70" name="Picture 69" descr="Icon&#10;&#10;Description automatically generated">
            <a:extLst>
              <a:ext uri="{FF2B5EF4-FFF2-40B4-BE49-F238E27FC236}">
                <a16:creationId xmlns:a16="http://schemas.microsoft.com/office/drawing/2014/main" id="{8DDA1A98-51C1-48E3-83B2-C12F2808E5C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85435" y="5985640"/>
            <a:ext cx="841347" cy="838395"/>
          </a:xfrm>
          <a:prstGeom prst="rect">
            <a:avLst/>
          </a:prstGeom>
        </p:spPr>
      </p:pic>
      <p:pic>
        <p:nvPicPr>
          <p:cNvPr id="74" name="Picture 73" descr="Icon&#10;&#10;Description automatically generated">
            <a:extLst>
              <a:ext uri="{FF2B5EF4-FFF2-40B4-BE49-F238E27FC236}">
                <a16:creationId xmlns:a16="http://schemas.microsoft.com/office/drawing/2014/main" id="{44109F77-209E-40EF-A29D-A460B089A67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25204" y="1659340"/>
            <a:ext cx="841347" cy="838395"/>
          </a:xfrm>
          <a:prstGeom prst="rect">
            <a:avLst/>
          </a:prstGeom>
        </p:spPr>
      </p:pic>
      <p:pic>
        <p:nvPicPr>
          <p:cNvPr id="77" name="Picture 76" descr="Icon&#10;&#10;Description automatically generated">
            <a:extLst>
              <a:ext uri="{FF2B5EF4-FFF2-40B4-BE49-F238E27FC236}">
                <a16:creationId xmlns:a16="http://schemas.microsoft.com/office/drawing/2014/main" id="{A59A4AA2-13F7-4807-8A47-9A17AD413B1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58758" y="2590605"/>
            <a:ext cx="841347" cy="838395"/>
          </a:xfrm>
          <a:prstGeom prst="rect">
            <a:avLst/>
          </a:prstGeom>
        </p:spPr>
      </p:pic>
      <p:pic>
        <p:nvPicPr>
          <p:cNvPr id="81" name="Picture 80" descr="A picture containing logo&#10;&#10;Description automatically generated">
            <a:extLst>
              <a:ext uri="{FF2B5EF4-FFF2-40B4-BE49-F238E27FC236}">
                <a16:creationId xmlns:a16="http://schemas.microsoft.com/office/drawing/2014/main" id="{65A84778-C796-42CF-B898-D25B2DC07C3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83356" y="3434193"/>
            <a:ext cx="841347" cy="838395"/>
          </a:xfrm>
          <a:prstGeom prst="rect">
            <a:avLst/>
          </a:prstGeom>
        </p:spPr>
      </p:pic>
      <p:pic>
        <p:nvPicPr>
          <p:cNvPr id="85" name="Picture 84" descr="A picture containing icon&#10;&#10;Description automatically generated">
            <a:extLst>
              <a:ext uri="{FF2B5EF4-FFF2-40B4-BE49-F238E27FC236}">
                <a16:creationId xmlns:a16="http://schemas.microsoft.com/office/drawing/2014/main" id="{94962639-117F-4F4F-B49D-BCECFC536D9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21578" y="94250"/>
            <a:ext cx="841347" cy="838395"/>
          </a:xfrm>
          <a:prstGeom prst="rect">
            <a:avLst/>
          </a:prstGeom>
        </p:spPr>
      </p:pic>
      <p:pic>
        <p:nvPicPr>
          <p:cNvPr id="87" name="Picture 86" descr="A picture containing icon&#10;&#10;Description automatically generated">
            <a:extLst>
              <a:ext uri="{FF2B5EF4-FFF2-40B4-BE49-F238E27FC236}">
                <a16:creationId xmlns:a16="http://schemas.microsoft.com/office/drawing/2014/main" id="{EE9819FF-C575-46E6-92FD-84F0589CF0B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196909" y="5197307"/>
            <a:ext cx="841347" cy="838395"/>
          </a:xfrm>
          <a:prstGeom prst="rect">
            <a:avLst/>
          </a:prstGeom>
        </p:spPr>
      </p:pic>
      <p:pic>
        <p:nvPicPr>
          <p:cNvPr id="89" name="Picture 88" descr="Text, logo&#10;&#10;Description automatically generated">
            <a:extLst>
              <a:ext uri="{FF2B5EF4-FFF2-40B4-BE49-F238E27FC236}">
                <a16:creationId xmlns:a16="http://schemas.microsoft.com/office/drawing/2014/main" id="{1CEFB8AF-E542-49BC-ACC1-E8CA933ED4D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453370" y="5084547"/>
            <a:ext cx="841347" cy="838395"/>
          </a:xfrm>
          <a:prstGeom prst="rect">
            <a:avLst/>
          </a:prstGeom>
        </p:spPr>
      </p:pic>
      <p:pic>
        <p:nvPicPr>
          <p:cNvPr id="91" name="Picture 90" descr="Icon&#10;&#10;Description automatically generated">
            <a:extLst>
              <a:ext uri="{FF2B5EF4-FFF2-40B4-BE49-F238E27FC236}">
                <a16:creationId xmlns:a16="http://schemas.microsoft.com/office/drawing/2014/main" id="{7ADB4E4F-71A7-41BC-AA96-A70B52899E6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187346" y="998820"/>
            <a:ext cx="841347" cy="838395"/>
          </a:xfrm>
          <a:prstGeom prst="rect">
            <a:avLst/>
          </a:prstGeom>
        </p:spPr>
      </p:pic>
    </p:spTree>
    <p:extLst>
      <p:ext uri="{BB962C8B-B14F-4D97-AF65-F5344CB8AC3E}">
        <p14:creationId xmlns:p14="http://schemas.microsoft.com/office/powerpoint/2010/main" val="251997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A51C35-352F-4C1D-943B-77A95A5FF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12" name="TextBox 11">
            <a:extLst>
              <a:ext uri="{FF2B5EF4-FFF2-40B4-BE49-F238E27FC236}">
                <a16:creationId xmlns:a16="http://schemas.microsoft.com/office/drawing/2014/main" id="{201FA815-E4E0-4873-97B4-D32919EEDFF6}"/>
              </a:ext>
            </a:extLst>
          </p:cNvPr>
          <p:cNvSpPr txBox="1"/>
          <p:nvPr/>
        </p:nvSpPr>
        <p:spPr>
          <a:xfrm>
            <a:off x="4343400" y="103569"/>
            <a:ext cx="7772400" cy="1077218"/>
          </a:xfrm>
          <a:prstGeom prst="rect">
            <a:avLst/>
          </a:prstGeom>
          <a:noFill/>
        </p:spPr>
        <p:txBody>
          <a:bodyPr wrap="square">
            <a:spAutoFit/>
          </a:bodyPr>
          <a:lstStyle/>
          <a:p>
            <a:pPr algn="ctr"/>
            <a:r>
              <a:rPr lang="en-IN" sz="3200" dirty="0"/>
              <a:t>NVOCC / OCEAN </a:t>
            </a:r>
          </a:p>
          <a:p>
            <a:pPr algn="ctr"/>
            <a:r>
              <a:rPr lang="en-IN" sz="3200" dirty="0"/>
              <a:t>FREIGHT MANAGEMENT</a:t>
            </a:r>
          </a:p>
        </p:txBody>
      </p:sp>
      <p:sp>
        <p:nvSpPr>
          <p:cNvPr id="16" name="TextBox 15">
            <a:extLst>
              <a:ext uri="{FF2B5EF4-FFF2-40B4-BE49-F238E27FC236}">
                <a16:creationId xmlns:a16="http://schemas.microsoft.com/office/drawing/2014/main" id="{5A799BEC-9799-4B8F-845F-01B9E877E043}"/>
              </a:ext>
            </a:extLst>
          </p:cNvPr>
          <p:cNvSpPr txBox="1"/>
          <p:nvPr/>
        </p:nvSpPr>
        <p:spPr>
          <a:xfrm>
            <a:off x="4422913" y="1217500"/>
            <a:ext cx="7692887" cy="4832092"/>
          </a:xfrm>
          <a:prstGeom prst="rect">
            <a:avLst/>
          </a:prstGeom>
          <a:noFill/>
        </p:spPr>
        <p:txBody>
          <a:bodyPr wrap="square">
            <a:spAutoFit/>
          </a:bodyPr>
          <a:lstStyle/>
          <a:p>
            <a:pPr algn="ctr"/>
            <a:r>
              <a:rPr lang="en-IN" sz="1400" dirty="0"/>
              <a:t>The Ocean Freight Management team of Consolidated Shipping Services L.L.C handles </a:t>
            </a:r>
            <a:r>
              <a:rPr lang="en-IN" sz="1400" b="1" dirty="0"/>
              <a:t>Cargo movement from/to any global origin/destination </a:t>
            </a:r>
            <a:r>
              <a:rPr lang="en-IN" sz="1400" dirty="0"/>
              <a:t>- be it LCL or FCL. </a:t>
            </a:r>
          </a:p>
          <a:p>
            <a:pPr algn="ctr"/>
            <a:endParaRPr lang="en-IN" sz="1400" dirty="0"/>
          </a:p>
          <a:p>
            <a:pPr algn="ctr"/>
            <a:r>
              <a:rPr lang="en-IN" sz="1400" dirty="0"/>
              <a:t>Its </a:t>
            </a:r>
            <a:r>
              <a:rPr lang="en-IN" sz="1400" b="1" dirty="0"/>
              <a:t>fully-functional CFS and Supply Chain facilities </a:t>
            </a:r>
            <a:r>
              <a:rPr lang="en-IN" sz="1400" dirty="0"/>
              <a:t>are rated among the best in the region.</a:t>
            </a:r>
          </a:p>
          <a:p>
            <a:endParaRPr lang="en-IN" sz="1400" dirty="0"/>
          </a:p>
          <a:p>
            <a:r>
              <a:rPr lang="en-IN" sz="1400" b="1" dirty="0"/>
              <a:t>Services</a:t>
            </a:r>
          </a:p>
          <a:p>
            <a:r>
              <a:rPr lang="en-IN" sz="1400" dirty="0"/>
              <a:t>LCL services across 6 continents </a:t>
            </a:r>
          </a:p>
          <a:p>
            <a:r>
              <a:rPr lang="en-IN" sz="1400" dirty="0"/>
              <a:t>A leading NVOCC maintaining excellent relationships with leading carriers, ensuring competitive rates and services</a:t>
            </a:r>
          </a:p>
          <a:p>
            <a:r>
              <a:rPr lang="en-IN" sz="1400" dirty="0"/>
              <a:t>Regular scheduled movements with reputed carriers, including Main Line Container Carriers</a:t>
            </a:r>
          </a:p>
          <a:p>
            <a:r>
              <a:rPr lang="en-IN" sz="1400" dirty="0"/>
              <a:t>Seamless service for custom documentation and deliveries</a:t>
            </a:r>
          </a:p>
          <a:p>
            <a:endParaRPr lang="en-IN" sz="1400" dirty="0"/>
          </a:p>
          <a:p>
            <a:r>
              <a:rPr lang="en-IN" sz="1400" b="1" dirty="0"/>
              <a:t>Facility</a:t>
            </a:r>
          </a:p>
          <a:p>
            <a:r>
              <a:rPr lang="en-IN" sz="1400" dirty="0"/>
              <a:t>80,000 sq. ft. Container Freight Station in the heart of the Jebel Ali Free Zone</a:t>
            </a:r>
          </a:p>
          <a:p>
            <a:r>
              <a:rPr lang="en-IN" sz="1400" dirty="0"/>
              <a:t>100,000 sq. ft. state-of-the-art, Open Yard insured facility</a:t>
            </a:r>
          </a:p>
          <a:p>
            <a:r>
              <a:rPr lang="en-IN" sz="1400" dirty="0"/>
              <a:t>4,535 pallet positions, with 10,000 CBM capacity</a:t>
            </a:r>
          </a:p>
          <a:p>
            <a:r>
              <a:rPr lang="en-IN" sz="1400" dirty="0"/>
              <a:t>12 custom built dock </a:t>
            </a:r>
            <a:r>
              <a:rPr lang="en-IN" sz="1400" dirty="0" err="1"/>
              <a:t>levelers</a:t>
            </a:r>
            <a:r>
              <a:rPr lang="en-IN" sz="1400" dirty="0"/>
              <a:t> with a load capacity of up to 10 tons, providing easy access to trailers, complying with safety standards &amp; efficient loading/unloading processes</a:t>
            </a:r>
          </a:p>
          <a:p>
            <a:r>
              <a:rPr lang="en-IN" sz="1400" dirty="0"/>
              <a:t>‘Health Safety Environment’ (HSE), with the latest fire protection systems</a:t>
            </a:r>
          </a:p>
          <a:p>
            <a:r>
              <a:rPr lang="en-IN" sz="1400" dirty="0"/>
              <a:t>12,000 </a:t>
            </a:r>
            <a:r>
              <a:rPr lang="en-IN" sz="1400" dirty="0" err="1"/>
              <a:t>sq.ft</a:t>
            </a:r>
            <a:r>
              <a:rPr lang="en-IN" sz="1400" dirty="0"/>
              <a:t> modern administrative set up</a:t>
            </a:r>
          </a:p>
          <a:p>
            <a:r>
              <a:rPr lang="en-IN" sz="1400" dirty="0"/>
              <a:t>Managed and operated by CSS Group staff and equipment</a:t>
            </a:r>
          </a:p>
          <a:p>
            <a:r>
              <a:rPr lang="en-IN" sz="1400" dirty="0"/>
              <a:t>All operations are monitored by CCTV</a:t>
            </a:r>
          </a:p>
        </p:txBody>
      </p:sp>
      <p:sp>
        <p:nvSpPr>
          <p:cNvPr id="18" name="TextBox 17">
            <a:extLst>
              <a:ext uri="{FF2B5EF4-FFF2-40B4-BE49-F238E27FC236}">
                <a16:creationId xmlns:a16="http://schemas.microsoft.com/office/drawing/2014/main" id="{8F450A30-F86B-48F8-AA1F-E0D911D5137D}"/>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3" name="Picture 2" descr="Icon&#10;&#10;Description automatically generated">
            <a:extLst>
              <a:ext uri="{FF2B5EF4-FFF2-40B4-BE49-F238E27FC236}">
                <a16:creationId xmlns:a16="http://schemas.microsoft.com/office/drawing/2014/main" id="{186AACDC-3E36-49D1-8CEB-44E0ED5E39A5}"/>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91440" y="1284357"/>
            <a:ext cx="4434840" cy="4350900"/>
          </a:xfrm>
          <a:prstGeom prst="rect">
            <a:avLst/>
          </a:prstGeom>
        </p:spPr>
      </p:pic>
    </p:spTree>
    <p:extLst>
      <p:ext uri="{BB962C8B-B14F-4D97-AF65-F5344CB8AC3E}">
        <p14:creationId xmlns:p14="http://schemas.microsoft.com/office/powerpoint/2010/main" val="28030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08B4E88-4A5D-4DB6-A550-CA2AA9AFD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2" name="TextBox 1">
            <a:extLst>
              <a:ext uri="{FF2B5EF4-FFF2-40B4-BE49-F238E27FC236}">
                <a16:creationId xmlns:a16="http://schemas.microsoft.com/office/drawing/2014/main" id="{D3B60E97-8EB5-4A58-9C5C-C9ECE4AE2CF2}"/>
              </a:ext>
            </a:extLst>
          </p:cNvPr>
          <p:cNvSpPr txBox="1"/>
          <p:nvPr/>
        </p:nvSpPr>
        <p:spPr>
          <a:xfrm>
            <a:off x="4343400" y="103569"/>
            <a:ext cx="7772400" cy="1077218"/>
          </a:xfrm>
          <a:prstGeom prst="rect">
            <a:avLst/>
          </a:prstGeom>
          <a:noFill/>
        </p:spPr>
        <p:txBody>
          <a:bodyPr wrap="square">
            <a:spAutoFit/>
          </a:bodyPr>
          <a:lstStyle/>
          <a:p>
            <a:pPr algn="ctr"/>
            <a:r>
              <a:rPr lang="en-IN" sz="3200" dirty="0"/>
              <a:t>AIR FREIGHT </a:t>
            </a:r>
          </a:p>
          <a:p>
            <a:pPr algn="ctr"/>
            <a:r>
              <a:rPr lang="en-IN" sz="3200" dirty="0"/>
              <a:t>MANAGEMENT</a:t>
            </a:r>
          </a:p>
        </p:txBody>
      </p:sp>
      <p:sp>
        <p:nvSpPr>
          <p:cNvPr id="6" name="TextBox 5">
            <a:extLst>
              <a:ext uri="{FF2B5EF4-FFF2-40B4-BE49-F238E27FC236}">
                <a16:creationId xmlns:a16="http://schemas.microsoft.com/office/drawing/2014/main" id="{A1ECB164-A077-45C8-9973-16F48C88ACD5}"/>
              </a:ext>
            </a:extLst>
          </p:cNvPr>
          <p:cNvSpPr txBox="1"/>
          <p:nvPr/>
        </p:nvSpPr>
        <p:spPr>
          <a:xfrm>
            <a:off x="4422913" y="1267195"/>
            <a:ext cx="7692887" cy="5693866"/>
          </a:xfrm>
          <a:prstGeom prst="rect">
            <a:avLst/>
          </a:prstGeom>
          <a:noFill/>
        </p:spPr>
        <p:txBody>
          <a:bodyPr wrap="square">
            <a:spAutoFit/>
          </a:bodyPr>
          <a:lstStyle/>
          <a:p>
            <a:pPr algn="ctr"/>
            <a:r>
              <a:rPr lang="en-IN" sz="1400" dirty="0"/>
              <a:t>The Air Freight division offers innovative Air Cargo services through its</a:t>
            </a:r>
            <a:r>
              <a:rPr lang="en-IN" sz="1400" b="1" dirty="0"/>
              <a:t> home base in Dubai International Airport Cargo Gateway (Dubai Cargo Village). </a:t>
            </a:r>
            <a:r>
              <a:rPr lang="en-IN" sz="1400" dirty="0"/>
              <a:t>The Air Freight team is rated as a total logistic solutions provider, and a trusted partner for Air Cargo Management.</a:t>
            </a:r>
          </a:p>
          <a:p>
            <a:pPr algn="ctr"/>
            <a:endParaRPr lang="en-IN" sz="1400" dirty="0"/>
          </a:p>
          <a:p>
            <a:pPr algn="ctr"/>
            <a:r>
              <a:rPr lang="en-IN" sz="1400" dirty="0"/>
              <a:t>Our expertise of import and export requirements, customs regulations, licenses &amp; consular documentation can help you achieve optimum results in Air Freight operations.</a:t>
            </a:r>
          </a:p>
          <a:p>
            <a:r>
              <a:rPr lang="en-IN" sz="1400" b="1" dirty="0"/>
              <a:t>Services</a:t>
            </a:r>
          </a:p>
          <a:p>
            <a:r>
              <a:rPr lang="en-IN" sz="1400" dirty="0"/>
              <a:t>ATA capabilities with Dubai International Airport (T3, FG5) and DWC</a:t>
            </a:r>
          </a:p>
          <a:p>
            <a:r>
              <a:rPr lang="en-IN" sz="1400" dirty="0"/>
              <a:t>Air Freight (Export / Import Consolidation)</a:t>
            </a:r>
          </a:p>
          <a:p>
            <a:r>
              <a:rPr lang="en-IN" sz="1400" dirty="0"/>
              <a:t>Multimodal Operations (Sea/Air, Sea/Land Management)</a:t>
            </a:r>
          </a:p>
          <a:p>
            <a:r>
              <a:rPr lang="en-IN" sz="1400" dirty="0"/>
              <a:t>Project Cargo handling</a:t>
            </a:r>
          </a:p>
          <a:p>
            <a:r>
              <a:rPr lang="en-IN" sz="1400" dirty="0"/>
              <a:t>Perishable Goods Cargo handling</a:t>
            </a:r>
          </a:p>
          <a:p>
            <a:r>
              <a:rPr lang="en-IN" sz="1400" dirty="0"/>
              <a:t>Marine &amp; Ship Spares movement</a:t>
            </a:r>
          </a:p>
          <a:p>
            <a:r>
              <a:rPr lang="en-IN" sz="1400" dirty="0"/>
              <a:t>Aircraft Chartering</a:t>
            </a:r>
          </a:p>
          <a:p>
            <a:r>
              <a:rPr lang="en-IN" sz="1400" dirty="0"/>
              <a:t>Clearing, Forwarding &amp; Door-to-door service</a:t>
            </a:r>
          </a:p>
          <a:p>
            <a:r>
              <a:rPr lang="en-IN" sz="1400" dirty="0"/>
              <a:t>Customs clearance and delivery</a:t>
            </a:r>
          </a:p>
          <a:p>
            <a:r>
              <a:rPr lang="en-IN" sz="1400" dirty="0"/>
              <a:t>Supply Chain and Logistics Management</a:t>
            </a:r>
          </a:p>
          <a:p>
            <a:r>
              <a:rPr lang="en-IN" sz="1400" dirty="0"/>
              <a:t>Cargo General Sales Agent</a:t>
            </a:r>
          </a:p>
          <a:p>
            <a:r>
              <a:rPr lang="en-IN" sz="1400" dirty="0"/>
              <a:t>Acceptance and Handling of Dangerous Goods</a:t>
            </a:r>
          </a:p>
          <a:p>
            <a:endParaRPr lang="en-IN" sz="1400" dirty="0"/>
          </a:p>
          <a:p>
            <a:r>
              <a:rPr lang="en-IN" sz="1400" b="1" dirty="0"/>
              <a:t>Facility</a:t>
            </a:r>
          </a:p>
          <a:p>
            <a:r>
              <a:rPr lang="en-IN" sz="1400" dirty="0"/>
              <a:t>Bonded warehouse facility in Dubai Cargo Village and Jebel Ali Free Zone, UAE</a:t>
            </a:r>
          </a:p>
          <a:p>
            <a:r>
              <a:rPr lang="en-IN" sz="1400" dirty="0"/>
              <a:t>GCAA and IATA approved DG Agent</a:t>
            </a:r>
          </a:p>
          <a:p>
            <a:r>
              <a:rPr lang="en-IN" sz="1400" dirty="0"/>
              <a:t>Partnerships with an exclusive network of agents worldwide</a:t>
            </a:r>
          </a:p>
          <a:p>
            <a:r>
              <a:rPr lang="en-IN" sz="1400" dirty="0"/>
              <a:t>ISO 9001 Certified</a:t>
            </a:r>
          </a:p>
          <a:p>
            <a:r>
              <a:rPr lang="en-IN" sz="1400" dirty="0"/>
              <a:t>Online customs clearance and freight booking facility</a:t>
            </a:r>
          </a:p>
        </p:txBody>
      </p:sp>
      <p:sp>
        <p:nvSpPr>
          <p:cNvPr id="10" name="TextBox 9">
            <a:extLst>
              <a:ext uri="{FF2B5EF4-FFF2-40B4-BE49-F238E27FC236}">
                <a16:creationId xmlns:a16="http://schemas.microsoft.com/office/drawing/2014/main" id="{4FC8DE80-071E-41FC-90AD-21692CD5F2E9}"/>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13" name="Picture 12" descr="Icon&#10;&#10;Description automatically generated">
            <a:extLst>
              <a:ext uri="{FF2B5EF4-FFF2-40B4-BE49-F238E27FC236}">
                <a16:creationId xmlns:a16="http://schemas.microsoft.com/office/drawing/2014/main" id="{D820D4D4-0C7C-45E5-AC5E-C578C674933B}"/>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2390" y="1243157"/>
            <a:ext cx="4434840" cy="4490449"/>
          </a:xfrm>
          <a:prstGeom prst="rect">
            <a:avLst/>
          </a:prstGeom>
        </p:spPr>
      </p:pic>
    </p:spTree>
    <p:extLst>
      <p:ext uri="{BB962C8B-B14F-4D97-AF65-F5344CB8AC3E}">
        <p14:creationId xmlns:p14="http://schemas.microsoft.com/office/powerpoint/2010/main" val="333550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A213A22-239F-463E-BE23-E759669C1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2" name="TextBox 1">
            <a:extLst>
              <a:ext uri="{FF2B5EF4-FFF2-40B4-BE49-F238E27FC236}">
                <a16:creationId xmlns:a16="http://schemas.microsoft.com/office/drawing/2014/main" id="{536E2C54-7271-4D97-94EB-84D9012BAF32}"/>
              </a:ext>
            </a:extLst>
          </p:cNvPr>
          <p:cNvSpPr txBox="1"/>
          <p:nvPr/>
        </p:nvSpPr>
        <p:spPr>
          <a:xfrm>
            <a:off x="4343400" y="103569"/>
            <a:ext cx="7772400" cy="1077218"/>
          </a:xfrm>
          <a:prstGeom prst="rect">
            <a:avLst/>
          </a:prstGeom>
          <a:noFill/>
        </p:spPr>
        <p:txBody>
          <a:bodyPr wrap="square">
            <a:spAutoFit/>
          </a:bodyPr>
          <a:lstStyle/>
          <a:p>
            <a:pPr algn="ctr"/>
            <a:r>
              <a:rPr lang="en-IN" sz="3200" dirty="0"/>
              <a:t>LAND TRANSPORTATION </a:t>
            </a:r>
          </a:p>
          <a:p>
            <a:pPr algn="ctr"/>
            <a:r>
              <a:rPr lang="en-IN" sz="3200" dirty="0"/>
              <a:t>MANAGEMENT</a:t>
            </a:r>
          </a:p>
        </p:txBody>
      </p:sp>
      <p:sp>
        <p:nvSpPr>
          <p:cNvPr id="6" name="TextBox 5">
            <a:extLst>
              <a:ext uri="{FF2B5EF4-FFF2-40B4-BE49-F238E27FC236}">
                <a16:creationId xmlns:a16="http://schemas.microsoft.com/office/drawing/2014/main" id="{68877898-46E6-44AC-8794-CAC618B9D818}"/>
              </a:ext>
            </a:extLst>
          </p:cNvPr>
          <p:cNvSpPr txBox="1"/>
          <p:nvPr/>
        </p:nvSpPr>
        <p:spPr>
          <a:xfrm>
            <a:off x="4422913" y="1217500"/>
            <a:ext cx="7692887" cy="4401205"/>
          </a:xfrm>
          <a:prstGeom prst="rect">
            <a:avLst/>
          </a:prstGeom>
          <a:noFill/>
        </p:spPr>
        <p:txBody>
          <a:bodyPr wrap="square">
            <a:spAutoFit/>
          </a:bodyPr>
          <a:lstStyle/>
          <a:p>
            <a:pPr algn="ctr"/>
            <a:r>
              <a:rPr lang="en-IN" sz="1400" dirty="0"/>
              <a:t>Land Transportation department has been providing regular full loads and </a:t>
            </a:r>
            <a:r>
              <a:rPr lang="en-IN" sz="1400" b="1" dirty="0"/>
              <a:t>services within the GCC and Levant countries</a:t>
            </a:r>
            <a:r>
              <a:rPr lang="en-IN" sz="1400" dirty="0"/>
              <a:t>. It maintains flexible and tailor-made road services to meet customer needs.</a:t>
            </a:r>
          </a:p>
          <a:p>
            <a:pPr algn="ctr"/>
            <a:endParaRPr lang="en-IN" sz="1400" dirty="0"/>
          </a:p>
          <a:p>
            <a:pPr algn="ctr"/>
            <a:r>
              <a:rPr lang="en-IN" sz="1400" dirty="0"/>
              <a:t>The commitment and dedication to our customers, carriers, drivers, agents, and employees are what separates the CSS Group’s Land Transportation department from other trucking companies and service providers.</a:t>
            </a:r>
          </a:p>
          <a:p>
            <a:r>
              <a:rPr lang="en-IN" sz="1400" b="1" dirty="0"/>
              <a:t>Services</a:t>
            </a:r>
          </a:p>
          <a:p>
            <a:r>
              <a:rPr lang="en-IN" sz="1400" dirty="0"/>
              <a:t>Container transportation</a:t>
            </a:r>
          </a:p>
          <a:p>
            <a:r>
              <a:rPr lang="en-IN" sz="1400" dirty="0"/>
              <a:t>Land transportation to GCC countries and Levant (LTL and FTL)</a:t>
            </a:r>
          </a:p>
          <a:p>
            <a:r>
              <a:rPr lang="en-IN" sz="1400" dirty="0"/>
              <a:t>Surveys on demand &amp; Break bulk movements</a:t>
            </a:r>
          </a:p>
          <a:p>
            <a:r>
              <a:rPr lang="en-IN" sz="1400" dirty="0"/>
              <a:t>Special and heavy equipment movements</a:t>
            </a:r>
          </a:p>
          <a:p>
            <a:r>
              <a:rPr lang="en-IN" sz="1400" dirty="0"/>
              <a:t>Flexible arrangements of cranes and forklifts</a:t>
            </a:r>
          </a:p>
          <a:p>
            <a:r>
              <a:rPr lang="en-IN" sz="1400" dirty="0"/>
              <a:t>Providing riggers, port operations &amp; border clearance</a:t>
            </a:r>
          </a:p>
          <a:p>
            <a:r>
              <a:rPr lang="en-IN" sz="1400" dirty="0"/>
              <a:t>Capable of handling perishable and dangerous goods cargo</a:t>
            </a:r>
          </a:p>
          <a:p>
            <a:r>
              <a:rPr lang="en-IN" sz="1400" dirty="0"/>
              <a:t>Tailor made solutions</a:t>
            </a:r>
          </a:p>
          <a:p>
            <a:r>
              <a:rPr lang="en-IN" sz="1400" dirty="0"/>
              <a:t> </a:t>
            </a:r>
          </a:p>
          <a:p>
            <a:r>
              <a:rPr lang="en-IN" sz="1400" b="1" dirty="0"/>
              <a:t>Facility</a:t>
            </a:r>
          </a:p>
          <a:p>
            <a:r>
              <a:rPr lang="en-IN" sz="1400" dirty="0"/>
              <a:t>CSS Group fleet of trucks, trailers, and pickups</a:t>
            </a:r>
          </a:p>
          <a:p>
            <a:r>
              <a:rPr lang="en-IN" sz="1400" dirty="0"/>
              <a:t>State-of-the-art marshalling facilities</a:t>
            </a:r>
          </a:p>
          <a:p>
            <a:r>
              <a:rPr lang="en-IN" sz="1400" dirty="0"/>
              <a:t>Experienced professionals</a:t>
            </a:r>
          </a:p>
        </p:txBody>
      </p:sp>
      <p:sp>
        <p:nvSpPr>
          <p:cNvPr id="10" name="TextBox 9">
            <a:extLst>
              <a:ext uri="{FF2B5EF4-FFF2-40B4-BE49-F238E27FC236}">
                <a16:creationId xmlns:a16="http://schemas.microsoft.com/office/drawing/2014/main" id="{43B2B51C-7946-4DDD-BD1F-3EA6FDD68BFF}"/>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11" name="Picture 10" descr="Icon&#10;&#10;Description automatically generated">
            <a:extLst>
              <a:ext uri="{FF2B5EF4-FFF2-40B4-BE49-F238E27FC236}">
                <a16:creationId xmlns:a16="http://schemas.microsoft.com/office/drawing/2014/main" id="{F253B8F4-B10E-4DC2-A2DE-E269A081474C}"/>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9562" y="1171729"/>
            <a:ext cx="4702037" cy="4771594"/>
          </a:xfrm>
          <a:prstGeom prst="rect">
            <a:avLst/>
          </a:prstGeom>
        </p:spPr>
      </p:pic>
    </p:spTree>
    <p:extLst>
      <p:ext uri="{BB962C8B-B14F-4D97-AF65-F5344CB8AC3E}">
        <p14:creationId xmlns:p14="http://schemas.microsoft.com/office/powerpoint/2010/main" val="173054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7FBE8B20-B46E-48F1-A130-E172BD6B6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pic>
        <p:nvPicPr>
          <p:cNvPr id="5" name="Picture 4" descr="Icon&#10;&#10;Description automatically generated">
            <a:extLst>
              <a:ext uri="{FF2B5EF4-FFF2-40B4-BE49-F238E27FC236}">
                <a16:creationId xmlns:a16="http://schemas.microsoft.com/office/drawing/2014/main" id="{8A1B1D44-353F-4B67-AA95-5966F47D7A15}"/>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91440" y="1284357"/>
            <a:ext cx="4434840" cy="4350900"/>
          </a:xfrm>
          <a:prstGeom prst="rect">
            <a:avLst/>
          </a:prstGeom>
        </p:spPr>
      </p:pic>
      <p:sp>
        <p:nvSpPr>
          <p:cNvPr id="2" name="TextBox 1">
            <a:extLst>
              <a:ext uri="{FF2B5EF4-FFF2-40B4-BE49-F238E27FC236}">
                <a16:creationId xmlns:a16="http://schemas.microsoft.com/office/drawing/2014/main" id="{4564ACBE-1829-43FE-87F1-A8565C50FF33}"/>
              </a:ext>
            </a:extLst>
          </p:cNvPr>
          <p:cNvSpPr txBox="1"/>
          <p:nvPr/>
        </p:nvSpPr>
        <p:spPr>
          <a:xfrm>
            <a:off x="4343400" y="103569"/>
            <a:ext cx="7772400" cy="1077218"/>
          </a:xfrm>
          <a:prstGeom prst="rect">
            <a:avLst/>
          </a:prstGeom>
          <a:noFill/>
        </p:spPr>
        <p:txBody>
          <a:bodyPr wrap="square">
            <a:spAutoFit/>
          </a:bodyPr>
          <a:lstStyle/>
          <a:p>
            <a:pPr algn="ctr"/>
            <a:r>
              <a:rPr lang="en-IN" sz="3200" dirty="0"/>
              <a:t>INDUSTRIAL PACKING, </a:t>
            </a:r>
          </a:p>
          <a:p>
            <a:pPr algn="ctr"/>
            <a:r>
              <a:rPr lang="en-IN" sz="3200" dirty="0"/>
              <a:t>CRATING &amp; LASHING</a:t>
            </a:r>
          </a:p>
        </p:txBody>
      </p:sp>
      <p:sp>
        <p:nvSpPr>
          <p:cNvPr id="6" name="TextBox 5">
            <a:extLst>
              <a:ext uri="{FF2B5EF4-FFF2-40B4-BE49-F238E27FC236}">
                <a16:creationId xmlns:a16="http://schemas.microsoft.com/office/drawing/2014/main" id="{42907238-C022-46A9-9D97-60C2A9415F02}"/>
              </a:ext>
            </a:extLst>
          </p:cNvPr>
          <p:cNvSpPr txBox="1"/>
          <p:nvPr/>
        </p:nvSpPr>
        <p:spPr>
          <a:xfrm>
            <a:off x="4422913" y="1217500"/>
            <a:ext cx="7692887" cy="3970318"/>
          </a:xfrm>
          <a:prstGeom prst="rect">
            <a:avLst/>
          </a:prstGeom>
          <a:noFill/>
        </p:spPr>
        <p:txBody>
          <a:bodyPr wrap="square">
            <a:spAutoFit/>
          </a:bodyPr>
          <a:lstStyle/>
          <a:p>
            <a:pPr algn="ctr"/>
            <a:r>
              <a:rPr lang="en-IN" sz="1400" dirty="0"/>
              <a:t>The CSS Group provides Industrial Packing, Crating &amp; Lashing logistical solutions within the UAE and GCC. </a:t>
            </a:r>
            <a:r>
              <a:rPr lang="en-IN" sz="1400" b="1" dirty="0"/>
              <a:t>We specialize in crating fragile items </a:t>
            </a:r>
            <a:r>
              <a:rPr lang="en-IN" sz="1400" dirty="0"/>
              <a:t>(glass, mechanical items etc.), sensitive cargo (laboratory equipment, calibration equipment’s etc.) and heavy cargo (generators, turbines etc.)</a:t>
            </a:r>
          </a:p>
          <a:p>
            <a:pPr algn="ctr"/>
            <a:endParaRPr lang="en-IN" sz="1400" dirty="0"/>
          </a:p>
          <a:p>
            <a:pPr algn="ctr"/>
            <a:r>
              <a:rPr lang="en-IN" sz="1400" dirty="0"/>
              <a:t>The commitment and dedication to our customers, carriers, drivers, agents, and employees are what separates the CSS Group’s Land Transportation department from other trucking companies and service providers.</a:t>
            </a:r>
          </a:p>
          <a:p>
            <a:r>
              <a:rPr lang="en-IN" sz="1400" b="1" dirty="0"/>
              <a:t>Services</a:t>
            </a:r>
          </a:p>
          <a:p>
            <a:r>
              <a:rPr lang="en-IN" sz="1400" b="1" dirty="0"/>
              <a:t>Industrial Crating</a:t>
            </a:r>
          </a:p>
          <a:p>
            <a:r>
              <a:rPr lang="en-IN" sz="1400" dirty="0"/>
              <a:t>Skilled carpenters for fabrication of industrial crates</a:t>
            </a:r>
          </a:p>
          <a:p>
            <a:r>
              <a:rPr lang="en-IN" sz="1400" dirty="0"/>
              <a:t>Top quality materials for packing</a:t>
            </a:r>
          </a:p>
          <a:p>
            <a:r>
              <a:rPr lang="en-IN" sz="1400" dirty="0"/>
              <a:t>Heat treatments with ISPM certificates</a:t>
            </a:r>
          </a:p>
          <a:p>
            <a:r>
              <a:rPr lang="en-IN" sz="1400" dirty="0"/>
              <a:t>All personnel use standard PPE and adhere to Safety Standards</a:t>
            </a:r>
          </a:p>
          <a:p>
            <a:r>
              <a:rPr lang="en-IN" sz="1400" dirty="0"/>
              <a:t> </a:t>
            </a:r>
          </a:p>
          <a:p>
            <a:r>
              <a:rPr lang="en-IN" sz="1400" b="1" dirty="0"/>
              <a:t>Industrial Lashing</a:t>
            </a:r>
          </a:p>
          <a:p>
            <a:r>
              <a:rPr lang="en-IN" sz="1400" dirty="0"/>
              <a:t>Undertake all types of lashing and securing jobs</a:t>
            </a:r>
          </a:p>
          <a:p>
            <a:r>
              <a:rPr lang="en-IN" sz="1400" dirty="0"/>
              <a:t>Well-trained, skilled riggers for lashing</a:t>
            </a:r>
          </a:p>
          <a:p>
            <a:r>
              <a:rPr lang="en-IN" sz="1400" dirty="0"/>
              <a:t>Over-dimension and overweight cargo lashing</a:t>
            </a:r>
          </a:p>
        </p:txBody>
      </p:sp>
      <p:sp>
        <p:nvSpPr>
          <p:cNvPr id="10" name="TextBox 9">
            <a:extLst>
              <a:ext uri="{FF2B5EF4-FFF2-40B4-BE49-F238E27FC236}">
                <a16:creationId xmlns:a16="http://schemas.microsoft.com/office/drawing/2014/main" id="{666551D2-5D49-44B2-B9D0-86953924D139}"/>
              </a:ext>
            </a:extLst>
          </p:cNvPr>
          <p:cNvSpPr txBox="1"/>
          <p:nvPr/>
        </p:nvSpPr>
        <p:spPr>
          <a:xfrm>
            <a:off x="11360426" y="6351105"/>
            <a:ext cx="682495" cy="369332"/>
          </a:xfrm>
          <a:prstGeom prst="rect">
            <a:avLst/>
          </a:prstGeom>
          <a:noFill/>
        </p:spPr>
        <p:txBody>
          <a:bodyPr wrap="none" rtlCol="0">
            <a:spAutoFit/>
          </a:bodyPr>
          <a:lstStyle/>
          <a:p>
            <a:r>
              <a:rPr lang="en-IN" dirty="0">
                <a:hlinkClick r:id="rId5" action="ppaction://hlinksldjump">
                  <a:extLst>
                    <a:ext uri="{A12FA001-AC4F-418D-AE19-62706E023703}">
                      <ahyp:hlinkClr xmlns:ahyp="http://schemas.microsoft.com/office/drawing/2018/hyperlinkcolor" val="tx"/>
                    </a:ext>
                  </a:extLst>
                </a:hlinkClick>
              </a:rPr>
              <a:t>BACK</a:t>
            </a:r>
            <a:endParaRPr lang="en-IN" dirty="0"/>
          </a:p>
        </p:txBody>
      </p:sp>
      <p:pic>
        <p:nvPicPr>
          <p:cNvPr id="11" name="Picture 10" descr="Icon&#10;&#10;Description automatically generated">
            <a:extLst>
              <a:ext uri="{FF2B5EF4-FFF2-40B4-BE49-F238E27FC236}">
                <a16:creationId xmlns:a16="http://schemas.microsoft.com/office/drawing/2014/main" id="{5C770421-BC0F-4BF5-AC35-30B0B2AF8536}"/>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9065" y="1258038"/>
            <a:ext cx="4514353" cy="4500505"/>
          </a:xfrm>
          <a:prstGeom prst="rect">
            <a:avLst/>
          </a:prstGeom>
        </p:spPr>
      </p:pic>
    </p:spTree>
    <p:extLst>
      <p:ext uri="{BB962C8B-B14F-4D97-AF65-F5344CB8AC3E}">
        <p14:creationId xmlns:p14="http://schemas.microsoft.com/office/powerpoint/2010/main" val="283665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BE76BBF-9C2A-407E-B0F9-C43AD0098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61"/>
            <a:ext cx="12192000" cy="6859675"/>
          </a:xfrm>
          <a:prstGeom prst="rect">
            <a:avLst/>
          </a:prstGeom>
        </p:spPr>
      </p:pic>
      <p:sp>
        <p:nvSpPr>
          <p:cNvPr id="2" name="TextBox 1">
            <a:extLst>
              <a:ext uri="{FF2B5EF4-FFF2-40B4-BE49-F238E27FC236}">
                <a16:creationId xmlns:a16="http://schemas.microsoft.com/office/drawing/2014/main" id="{05768113-F6ED-470A-A8C1-AE52E6F78EBA}"/>
              </a:ext>
            </a:extLst>
          </p:cNvPr>
          <p:cNvSpPr txBox="1"/>
          <p:nvPr/>
        </p:nvSpPr>
        <p:spPr>
          <a:xfrm>
            <a:off x="4343400" y="103569"/>
            <a:ext cx="7772400" cy="1077218"/>
          </a:xfrm>
          <a:prstGeom prst="rect">
            <a:avLst/>
          </a:prstGeom>
          <a:noFill/>
        </p:spPr>
        <p:txBody>
          <a:bodyPr wrap="square">
            <a:spAutoFit/>
          </a:bodyPr>
          <a:lstStyle/>
          <a:p>
            <a:pPr algn="ctr"/>
            <a:r>
              <a:rPr lang="en-IN" sz="3200" dirty="0"/>
              <a:t>MULTIMODAL OPERATIONS </a:t>
            </a:r>
          </a:p>
          <a:p>
            <a:pPr algn="ctr"/>
            <a:r>
              <a:rPr lang="en-IN" sz="3200" dirty="0"/>
              <a:t>(SEA-AIR, SEA-LAND)</a:t>
            </a:r>
          </a:p>
        </p:txBody>
      </p:sp>
      <p:sp>
        <p:nvSpPr>
          <p:cNvPr id="6" name="TextBox 5">
            <a:extLst>
              <a:ext uri="{FF2B5EF4-FFF2-40B4-BE49-F238E27FC236}">
                <a16:creationId xmlns:a16="http://schemas.microsoft.com/office/drawing/2014/main" id="{EF2A88DF-0588-46F3-878E-E8C0C8A4AEA9}"/>
              </a:ext>
            </a:extLst>
          </p:cNvPr>
          <p:cNvSpPr txBox="1"/>
          <p:nvPr/>
        </p:nvSpPr>
        <p:spPr>
          <a:xfrm>
            <a:off x="4422913" y="1217500"/>
            <a:ext cx="7692887" cy="1815882"/>
          </a:xfrm>
          <a:prstGeom prst="rect">
            <a:avLst/>
          </a:prstGeom>
          <a:noFill/>
        </p:spPr>
        <p:txBody>
          <a:bodyPr wrap="square">
            <a:spAutoFit/>
          </a:bodyPr>
          <a:lstStyle/>
          <a:p>
            <a:pPr algn="ctr"/>
            <a:r>
              <a:rPr lang="en-IN" sz="1400" dirty="0"/>
              <a:t>CSS offers integrated freight forwarding and logistics solutions to a great number of clients using multimodal operations.</a:t>
            </a:r>
          </a:p>
          <a:p>
            <a:pPr algn="ctr"/>
            <a:endParaRPr lang="en-IN" sz="1400" dirty="0"/>
          </a:p>
          <a:p>
            <a:r>
              <a:rPr lang="en-IN" sz="1400" b="1" dirty="0"/>
              <a:t>Services</a:t>
            </a:r>
          </a:p>
          <a:p>
            <a:r>
              <a:rPr lang="en-IN" sz="1400" dirty="0"/>
              <a:t>Local and International services</a:t>
            </a:r>
          </a:p>
          <a:p>
            <a:r>
              <a:rPr lang="en-IN" sz="1400" dirty="0"/>
              <a:t>Dedicated clearing division for air, sea and land services</a:t>
            </a:r>
          </a:p>
          <a:p>
            <a:r>
              <a:rPr lang="en-IN" sz="1400" dirty="0"/>
              <a:t>Capable of handling perishable &amp; Dangerous Goods cargo</a:t>
            </a:r>
          </a:p>
          <a:p>
            <a:r>
              <a:rPr lang="en-IN" sz="1400" dirty="0"/>
              <a:t>Door-to-Door services through CSS’ fleet of vehicles, inclusive of border clearances </a:t>
            </a:r>
          </a:p>
        </p:txBody>
      </p:sp>
      <p:sp>
        <p:nvSpPr>
          <p:cNvPr id="10" name="TextBox 9">
            <a:extLst>
              <a:ext uri="{FF2B5EF4-FFF2-40B4-BE49-F238E27FC236}">
                <a16:creationId xmlns:a16="http://schemas.microsoft.com/office/drawing/2014/main" id="{3BB3BBFD-CCF0-40C9-98B0-51A58B7E1B4A}"/>
              </a:ext>
            </a:extLst>
          </p:cNvPr>
          <p:cNvSpPr txBox="1"/>
          <p:nvPr/>
        </p:nvSpPr>
        <p:spPr>
          <a:xfrm>
            <a:off x="11360426" y="6351105"/>
            <a:ext cx="682495" cy="369332"/>
          </a:xfrm>
          <a:prstGeom prst="rect">
            <a:avLst/>
          </a:prstGeom>
          <a:noFill/>
        </p:spPr>
        <p:txBody>
          <a:bodyPr wrap="none" rtlCol="0">
            <a:spAutoFit/>
          </a:bodyPr>
          <a:lstStyle/>
          <a:p>
            <a:r>
              <a:rPr lang="en-IN" dirty="0">
                <a:hlinkClick r:id="rId3" action="ppaction://hlinksldjump">
                  <a:extLst>
                    <a:ext uri="{A12FA001-AC4F-418D-AE19-62706E023703}">
                      <ahyp:hlinkClr xmlns:ahyp="http://schemas.microsoft.com/office/drawing/2018/hyperlinkcolor" val="tx"/>
                    </a:ext>
                  </a:extLst>
                </a:hlinkClick>
              </a:rPr>
              <a:t>BACK</a:t>
            </a:r>
            <a:endParaRPr lang="en-IN" dirty="0"/>
          </a:p>
        </p:txBody>
      </p:sp>
      <p:pic>
        <p:nvPicPr>
          <p:cNvPr id="11" name="Picture 10" descr="Icon&#10;&#10;Description automatically generated">
            <a:extLst>
              <a:ext uri="{FF2B5EF4-FFF2-40B4-BE49-F238E27FC236}">
                <a16:creationId xmlns:a16="http://schemas.microsoft.com/office/drawing/2014/main" id="{E0F55AB0-9974-422A-931D-621414D8906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0264" y="1217500"/>
            <a:ext cx="4555767" cy="4541878"/>
          </a:xfrm>
          <a:prstGeom prst="rect">
            <a:avLst/>
          </a:prstGeom>
        </p:spPr>
      </p:pic>
    </p:spTree>
    <p:extLst>
      <p:ext uri="{BB962C8B-B14F-4D97-AF65-F5344CB8AC3E}">
        <p14:creationId xmlns:p14="http://schemas.microsoft.com/office/powerpoint/2010/main" val="536780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3494</Words>
  <Application>Microsoft Office PowerPoint</Application>
  <PresentationFormat>Widescreen</PresentationFormat>
  <Paragraphs>542</Paragraphs>
  <Slides>29</Slides>
  <Notes>0</Notes>
  <HiddenSlides>24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Logixman LLC</dc:creator>
  <cp:lastModifiedBy>Logixman LLC</cp:lastModifiedBy>
  <cp:revision>33</cp:revision>
  <dcterms:created xsi:type="dcterms:W3CDTF">2020-09-27T10:42:06Z</dcterms:created>
  <dcterms:modified xsi:type="dcterms:W3CDTF">2020-12-09T07:29:17Z</dcterms:modified>
</cp:coreProperties>
</file>